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81" r:id="rId4"/>
    <p:sldId id="282" r:id="rId5"/>
    <p:sldId id="283" r:id="rId6"/>
    <p:sldId id="284"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9" r:id="rId27"/>
    <p:sldId id="280" r:id="rId28"/>
    <p:sldId id="27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CC00FF"/>
    <a:srgbClr val="663300"/>
    <a:srgbClr val="FF5BCC"/>
    <a:srgbClr val="FF8FDC"/>
    <a:srgbClr val="D60093"/>
    <a:srgbClr val="0033CC"/>
    <a:srgbClr val="9393FF"/>
    <a:srgbClr val="FF69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86" d="100"/>
          <a:sy n="86" d="100"/>
        </p:scale>
        <p:origin x="379"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F4D7E3B-701A-4BDA-9B93-98B09397444E}" type="datetimeFigureOut">
              <a:rPr lang="en-US" smtClean="0"/>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1239772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4D7E3B-701A-4BDA-9B93-98B09397444E}" type="datetimeFigureOut">
              <a:rPr lang="en-US" smtClean="0"/>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296167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4D7E3B-701A-4BDA-9B93-98B09397444E}" type="datetimeFigureOut">
              <a:rPr lang="en-US" smtClean="0"/>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4207241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4D7E3B-701A-4BDA-9B93-98B09397444E}" type="datetimeFigureOut">
              <a:rPr lang="en-US" smtClean="0"/>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1604027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4D7E3B-701A-4BDA-9B93-98B09397444E}" type="datetimeFigureOut">
              <a:rPr lang="en-US" smtClean="0"/>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973929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4D7E3B-701A-4BDA-9B93-98B09397444E}" type="datetimeFigureOut">
              <a:rPr lang="en-US" smtClean="0"/>
              <a:t>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565265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4D7E3B-701A-4BDA-9B93-98B09397444E}" type="datetimeFigureOut">
              <a:rPr lang="en-US" smtClean="0"/>
              <a:t>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2110350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4D7E3B-701A-4BDA-9B93-98B09397444E}" type="datetimeFigureOut">
              <a:rPr lang="en-US" smtClean="0"/>
              <a:t>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4037381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D7E3B-701A-4BDA-9B93-98B09397444E}" type="datetimeFigureOut">
              <a:rPr lang="en-US" smtClean="0"/>
              <a:t>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248585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4D7E3B-701A-4BDA-9B93-98B09397444E}" type="datetimeFigureOut">
              <a:rPr lang="en-US" smtClean="0"/>
              <a:t>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86355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4D7E3B-701A-4BDA-9B93-98B09397444E}" type="datetimeFigureOut">
              <a:rPr lang="en-US" smtClean="0"/>
              <a:t>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1360138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4D7E3B-701A-4BDA-9B93-98B09397444E}" type="datetimeFigureOut">
              <a:rPr lang="en-US" smtClean="0"/>
              <a:t>2/9/2023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9A636-C7D9-4CCB-8A24-E102978DD9C5}" type="slidenum">
              <a:rPr lang="en-US" smtClean="0"/>
              <a:t>‹#›</a:t>
            </a:fld>
            <a:endParaRPr lang="en-US" dirty="0"/>
          </a:p>
        </p:txBody>
      </p:sp>
    </p:spTree>
    <p:extLst>
      <p:ext uri="{BB962C8B-B14F-4D97-AF65-F5344CB8AC3E}">
        <p14:creationId xmlns:p14="http://schemas.microsoft.com/office/powerpoint/2010/main" val="2842892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ientists Say: Periodic table">
            <a:extLst>
              <a:ext uri="{FF2B5EF4-FFF2-40B4-BE49-F238E27FC236}">
                <a16:creationId xmlns:a16="http://schemas.microsoft.com/office/drawing/2014/main" id="{E8A59152-2A5E-A779-6B10-BBC60B361AF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430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96676D-C60C-A852-24D1-C6423ABC4DB8}"/>
              </a:ext>
            </a:extLst>
          </p:cNvPr>
          <p:cNvSpPr txBox="1"/>
          <p:nvPr/>
        </p:nvSpPr>
        <p:spPr>
          <a:xfrm>
            <a:off x="0" y="0"/>
            <a:ext cx="12192000" cy="5693866"/>
          </a:xfrm>
          <a:prstGeom prst="rect">
            <a:avLst/>
          </a:prstGeom>
          <a:noFill/>
        </p:spPr>
        <p:txBody>
          <a:bodyPr wrap="square" rtlCol="0">
            <a:spAutoFit/>
          </a:bodyPr>
          <a:lstStyle/>
          <a:p>
            <a:r>
              <a:rPr lang="en-US" sz="2800" dirty="0">
                <a:latin typeface="Comic Sans MS" panose="030F0702030302020204" pitchFamily="66" charset="0"/>
              </a:rPr>
              <a:t>State the Group Trend for atomic radius.</a:t>
            </a:r>
          </a:p>
          <a:p>
            <a:r>
              <a:rPr lang="en-US" sz="2800" dirty="0">
                <a:solidFill>
                  <a:srgbClr val="FF0000"/>
                </a:solidFill>
                <a:latin typeface="Comic Sans MS" panose="030F0702030302020204" pitchFamily="66" charset="0"/>
              </a:rPr>
              <a:t>   </a:t>
            </a:r>
            <a:br>
              <a:rPr lang="en-US" sz="2800" dirty="0">
                <a:solidFill>
                  <a:srgbClr val="FF0000"/>
                </a:solidFill>
                <a:latin typeface="Comic Sans MS" panose="030F0702030302020204" pitchFamily="66" charset="0"/>
              </a:rPr>
            </a:br>
            <a:endParaRPr lang="en-US" sz="2800" dirty="0">
              <a:solidFill>
                <a:srgbClr val="FF0000"/>
              </a:solidFill>
              <a:latin typeface="Comic Sans MS" panose="030F0702030302020204" pitchFamily="66" charset="0"/>
            </a:endParaRPr>
          </a:p>
          <a:p>
            <a:r>
              <a:rPr lang="en-US" sz="2800" dirty="0">
                <a:latin typeface="Comic Sans MS" panose="030F0702030302020204" pitchFamily="66" charset="0"/>
              </a:rPr>
              <a:t>Why does this happen?</a:t>
            </a:r>
          </a:p>
          <a:p>
            <a:r>
              <a:rPr lang="en-US" sz="2800" dirty="0">
                <a:solidFill>
                  <a:srgbClr val="0000FF"/>
                </a:solidFill>
                <a:latin typeface="Comic Sans MS" panose="030F0702030302020204" pitchFamily="66" charset="0"/>
              </a:rPr>
              <a:t>  </a:t>
            </a:r>
            <a:br>
              <a:rPr lang="en-US" sz="2800" dirty="0">
                <a:solidFill>
                  <a:srgbClr val="0000FF"/>
                </a:solidFill>
                <a:latin typeface="Comic Sans MS" panose="030F0702030302020204" pitchFamily="66" charset="0"/>
              </a:rPr>
            </a:b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State the Period trend for atomic radius.</a:t>
            </a:r>
          </a:p>
          <a:p>
            <a:r>
              <a:rPr lang="en-US" sz="2800" dirty="0">
                <a:solidFill>
                  <a:srgbClr val="FF0000"/>
                </a:solidFill>
                <a:latin typeface="Comic Sans MS" panose="030F0702030302020204" pitchFamily="66" charset="0"/>
              </a:rPr>
              <a:t> </a:t>
            </a:r>
            <a:br>
              <a:rPr lang="en-US" sz="2800" dirty="0">
                <a:solidFill>
                  <a:srgbClr val="FF0000"/>
                </a:solidFill>
                <a:latin typeface="Comic Sans MS" panose="030F0702030302020204" pitchFamily="66" charset="0"/>
              </a:rPr>
            </a:b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Why does this happen?</a:t>
            </a:r>
            <a:br>
              <a:rPr lang="en-US" sz="2800" dirty="0">
                <a:latin typeface="Comic Sans MS" panose="030F0702030302020204" pitchFamily="66" charset="0"/>
              </a:rPr>
            </a:br>
            <a:endParaRPr lang="en-US" sz="2800" dirty="0">
              <a:latin typeface="Comic Sans MS" panose="030F0702030302020204" pitchFamily="66" charset="0"/>
            </a:endParaRPr>
          </a:p>
        </p:txBody>
      </p:sp>
    </p:spTree>
    <p:extLst>
      <p:ext uri="{BB962C8B-B14F-4D97-AF65-F5344CB8AC3E}">
        <p14:creationId xmlns:p14="http://schemas.microsoft.com/office/powerpoint/2010/main" val="3822390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96676D-C60C-A852-24D1-C6423ABC4DB8}"/>
              </a:ext>
            </a:extLst>
          </p:cNvPr>
          <p:cNvSpPr txBox="1"/>
          <p:nvPr/>
        </p:nvSpPr>
        <p:spPr>
          <a:xfrm>
            <a:off x="0" y="0"/>
            <a:ext cx="12192000" cy="5693866"/>
          </a:xfrm>
          <a:prstGeom prst="rect">
            <a:avLst/>
          </a:prstGeom>
          <a:noFill/>
        </p:spPr>
        <p:txBody>
          <a:bodyPr wrap="square" rtlCol="0">
            <a:spAutoFit/>
          </a:bodyPr>
          <a:lstStyle/>
          <a:p>
            <a:r>
              <a:rPr lang="en-US" sz="2800" dirty="0">
                <a:latin typeface="Comic Sans MS" panose="030F0702030302020204" pitchFamily="66" charset="0"/>
              </a:rPr>
              <a:t>State the Group Trend for atomic radius.</a:t>
            </a:r>
          </a:p>
          <a:p>
            <a:r>
              <a:rPr lang="en-US" sz="2800" dirty="0">
                <a:solidFill>
                  <a:srgbClr val="FF0000"/>
                </a:solidFill>
                <a:latin typeface="Comic Sans MS" panose="030F0702030302020204" pitchFamily="66" charset="0"/>
              </a:rPr>
              <a:t>The group trend for atomic radius is increasing.  </a:t>
            </a:r>
            <a:br>
              <a:rPr lang="en-US" sz="2800" dirty="0">
                <a:solidFill>
                  <a:srgbClr val="FF0000"/>
                </a:solidFill>
                <a:latin typeface="Comic Sans MS" panose="030F0702030302020204" pitchFamily="66" charset="0"/>
              </a:rPr>
            </a:br>
            <a:endParaRPr lang="en-US" sz="2800" dirty="0">
              <a:solidFill>
                <a:srgbClr val="FF0000"/>
              </a:solidFill>
              <a:latin typeface="Comic Sans MS" panose="030F0702030302020204" pitchFamily="66" charset="0"/>
            </a:endParaRPr>
          </a:p>
          <a:p>
            <a:r>
              <a:rPr lang="en-US" sz="2800" dirty="0">
                <a:latin typeface="Comic Sans MS" panose="030F0702030302020204" pitchFamily="66" charset="0"/>
              </a:rPr>
              <a:t>Why does this happen?</a:t>
            </a:r>
          </a:p>
          <a:p>
            <a:r>
              <a:rPr lang="en-US" sz="2800" dirty="0">
                <a:solidFill>
                  <a:srgbClr val="FF0000"/>
                </a:solidFill>
                <a:latin typeface="Comic Sans MS" panose="030F0702030302020204" pitchFamily="66" charset="0"/>
              </a:rPr>
              <a:t>Each atom in the box below has one more orbital than the previous.</a:t>
            </a:r>
            <a:br>
              <a:rPr lang="en-US" sz="2800" dirty="0">
                <a:solidFill>
                  <a:srgbClr val="0000FF"/>
                </a:solidFill>
                <a:latin typeface="Comic Sans MS" panose="030F0702030302020204" pitchFamily="66" charset="0"/>
              </a:rPr>
            </a:b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State the Period trend for atomic radius.</a:t>
            </a:r>
          </a:p>
          <a:p>
            <a:r>
              <a:rPr lang="en-US" sz="2800" dirty="0">
                <a:solidFill>
                  <a:srgbClr val="FF0000"/>
                </a:solidFill>
                <a:latin typeface="Comic Sans MS" panose="030F0702030302020204" pitchFamily="66" charset="0"/>
              </a:rPr>
              <a:t> </a:t>
            </a:r>
            <a:br>
              <a:rPr lang="en-US" sz="2800" dirty="0">
                <a:solidFill>
                  <a:srgbClr val="FF0000"/>
                </a:solidFill>
                <a:latin typeface="Comic Sans MS" panose="030F0702030302020204" pitchFamily="66" charset="0"/>
              </a:rPr>
            </a:b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Why does this happen?</a:t>
            </a:r>
            <a:br>
              <a:rPr lang="en-US" sz="2800" dirty="0">
                <a:latin typeface="Comic Sans MS" panose="030F0702030302020204" pitchFamily="66" charset="0"/>
              </a:rPr>
            </a:br>
            <a:endParaRPr lang="en-US" sz="2800" dirty="0">
              <a:latin typeface="Comic Sans MS" panose="030F0702030302020204" pitchFamily="66" charset="0"/>
            </a:endParaRPr>
          </a:p>
        </p:txBody>
      </p:sp>
    </p:spTree>
    <p:extLst>
      <p:ext uri="{BB962C8B-B14F-4D97-AF65-F5344CB8AC3E}">
        <p14:creationId xmlns:p14="http://schemas.microsoft.com/office/powerpoint/2010/main" val="2054011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96676D-C60C-A852-24D1-C6423ABC4DB8}"/>
              </a:ext>
            </a:extLst>
          </p:cNvPr>
          <p:cNvSpPr txBox="1"/>
          <p:nvPr/>
        </p:nvSpPr>
        <p:spPr>
          <a:xfrm>
            <a:off x="0" y="0"/>
            <a:ext cx="12192000" cy="6555641"/>
          </a:xfrm>
          <a:prstGeom prst="rect">
            <a:avLst/>
          </a:prstGeom>
          <a:noFill/>
        </p:spPr>
        <p:txBody>
          <a:bodyPr wrap="square" rtlCol="0">
            <a:spAutoFit/>
          </a:bodyPr>
          <a:lstStyle/>
          <a:p>
            <a:r>
              <a:rPr lang="en-US" sz="2800" dirty="0">
                <a:latin typeface="Comic Sans MS" panose="030F0702030302020204" pitchFamily="66" charset="0"/>
              </a:rPr>
              <a:t>State the Group Trend for atomic radius.</a:t>
            </a:r>
          </a:p>
          <a:p>
            <a:r>
              <a:rPr lang="en-US" sz="2800" dirty="0">
                <a:solidFill>
                  <a:srgbClr val="FF0000"/>
                </a:solidFill>
                <a:latin typeface="Comic Sans MS" panose="030F0702030302020204" pitchFamily="66" charset="0"/>
              </a:rPr>
              <a:t>The group trend for atomic radius is increasing.  </a:t>
            </a:r>
            <a:br>
              <a:rPr lang="en-US" sz="2800" dirty="0">
                <a:solidFill>
                  <a:srgbClr val="FF0000"/>
                </a:solidFill>
                <a:latin typeface="Comic Sans MS" panose="030F0702030302020204" pitchFamily="66" charset="0"/>
              </a:rPr>
            </a:br>
            <a:endParaRPr lang="en-US" sz="2800" dirty="0">
              <a:solidFill>
                <a:srgbClr val="FF0000"/>
              </a:solidFill>
              <a:latin typeface="Comic Sans MS" panose="030F0702030302020204" pitchFamily="66" charset="0"/>
            </a:endParaRPr>
          </a:p>
          <a:p>
            <a:r>
              <a:rPr lang="en-US" sz="2800" dirty="0">
                <a:latin typeface="Comic Sans MS" panose="030F0702030302020204" pitchFamily="66" charset="0"/>
              </a:rPr>
              <a:t>Why does this happen?</a:t>
            </a:r>
          </a:p>
          <a:p>
            <a:r>
              <a:rPr lang="en-US" sz="2800" dirty="0">
                <a:solidFill>
                  <a:srgbClr val="FF0000"/>
                </a:solidFill>
                <a:latin typeface="Comic Sans MS" panose="030F0702030302020204" pitchFamily="66" charset="0"/>
              </a:rPr>
              <a:t>Each atom in the box below has one more orbital than the previous.</a:t>
            </a:r>
            <a:br>
              <a:rPr lang="en-US" sz="2800" dirty="0">
                <a:solidFill>
                  <a:srgbClr val="0000FF"/>
                </a:solidFill>
                <a:latin typeface="Comic Sans MS" panose="030F0702030302020204" pitchFamily="66" charset="0"/>
              </a:rPr>
            </a:b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State the Period trend for atomic radius.</a:t>
            </a:r>
          </a:p>
          <a:p>
            <a:r>
              <a:rPr lang="en-US" sz="2800" dirty="0">
                <a:solidFill>
                  <a:srgbClr val="0000FF"/>
                </a:solidFill>
                <a:latin typeface="Comic Sans MS" panose="030F0702030302020204" pitchFamily="66" charset="0"/>
              </a:rPr>
              <a:t>The period trend for atomic radius is decreasing.</a:t>
            </a:r>
            <a:r>
              <a:rPr lang="en-US" sz="2800" dirty="0">
                <a:solidFill>
                  <a:srgbClr val="FF0000"/>
                </a:solidFill>
                <a:latin typeface="Comic Sans MS" panose="030F0702030302020204" pitchFamily="66" charset="0"/>
              </a:rPr>
              <a:t> </a:t>
            </a:r>
            <a:br>
              <a:rPr lang="en-US" sz="2800" dirty="0">
                <a:solidFill>
                  <a:srgbClr val="FF0000"/>
                </a:solidFill>
                <a:latin typeface="Comic Sans MS" panose="030F0702030302020204" pitchFamily="66" charset="0"/>
              </a:rPr>
            </a:b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Why does this happen?</a:t>
            </a:r>
            <a:br>
              <a:rPr lang="en-US" sz="2800" dirty="0">
                <a:latin typeface="Comic Sans MS" panose="030F0702030302020204" pitchFamily="66" charset="0"/>
              </a:rPr>
            </a:br>
            <a:r>
              <a:rPr lang="en-US" sz="2800" dirty="0">
                <a:solidFill>
                  <a:srgbClr val="0000FF"/>
                </a:solidFill>
                <a:latin typeface="Comic Sans MS" panose="030F0702030302020204" pitchFamily="66" charset="0"/>
              </a:rPr>
              <a:t>Moving across the period we have more protons PER the same number of orbitals, there is a greater and greater inward pull towards the nucleus.</a:t>
            </a:r>
          </a:p>
        </p:txBody>
      </p:sp>
    </p:spTree>
    <p:extLst>
      <p:ext uri="{BB962C8B-B14F-4D97-AF65-F5344CB8AC3E}">
        <p14:creationId xmlns:p14="http://schemas.microsoft.com/office/powerpoint/2010/main" val="127727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96676D-C60C-A852-24D1-C6423ABC4DB8}"/>
              </a:ext>
            </a:extLst>
          </p:cNvPr>
          <p:cNvSpPr txBox="1"/>
          <p:nvPr/>
        </p:nvSpPr>
        <p:spPr>
          <a:xfrm>
            <a:off x="0" y="0"/>
            <a:ext cx="12192000" cy="5693866"/>
          </a:xfrm>
          <a:prstGeom prst="rect">
            <a:avLst/>
          </a:prstGeom>
          <a:noFill/>
        </p:spPr>
        <p:txBody>
          <a:bodyPr wrap="square" rtlCol="0">
            <a:spAutoFit/>
          </a:bodyPr>
          <a:lstStyle/>
          <a:p>
            <a:r>
              <a:rPr lang="en-US" sz="2800" dirty="0">
                <a:latin typeface="Comic Sans MS" panose="030F0702030302020204" pitchFamily="66" charset="0"/>
              </a:rPr>
              <a:t>State the Group Trend for Electronegativity.</a:t>
            </a:r>
          </a:p>
          <a:p>
            <a:r>
              <a:rPr lang="en-US" sz="2800" dirty="0">
                <a:solidFill>
                  <a:srgbClr val="FF0000"/>
                </a:solidFill>
                <a:latin typeface="Comic Sans MS" panose="030F0702030302020204" pitchFamily="66" charset="0"/>
              </a:rPr>
              <a:t>   </a:t>
            </a:r>
            <a:br>
              <a:rPr lang="en-US" sz="2800" dirty="0">
                <a:solidFill>
                  <a:srgbClr val="FF0000"/>
                </a:solidFill>
                <a:latin typeface="Comic Sans MS" panose="030F0702030302020204" pitchFamily="66" charset="0"/>
              </a:rPr>
            </a:br>
            <a:endParaRPr lang="en-US" sz="2800" dirty="0">
              <a:solidFill>
                <a:srgbClr val="FF0000"/>
              </a:solidFill>
              <a:latin typeface="Comic Sans MS" panose="030F0702030302020204" pitchFamily="66" charset="0"/>
            </a:endParaRPr>
          </a:p>
          <a:p>
            <a:r>
              <a:rPr lang="en-US" sz="2800" dirty="0">
                <a:latin typeface="Comic Sans MS" panose="030F0702030302020204" pitchFamily="66" charset="0"/>
              </a:rPr>
              <a:t>Why does this happen?</a:t>
            </a:r>
          </a:p>
          <a:p>
            <a:br>
              <a:rPr lang="en-US" sz="2800" dirty="0">
                <a:solidFill>
                  <a:srgbClr val="0000FF"/>
                </a:solidFill>
                <a:latin typeface="Comic Sans MS" panose="030F0702030302020204" pitchFamily="66" charset="0"/>
              </a:rPr>
            </a:b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State the Period trend for Electronegativity.</a:t>
            </a:r>
            <a:br>
              <a:rPr lang="en-US" sz="2800" dirty="0">
                <a:latin typeface="Comic Sans MS" panose="030F0702030302020204" pitchFamily="66" charset="0"/>
              </a:rPr>
            </a:br>
            <a:r>
              <a:rPr lang="en-US" sz="2800" dirty="0">
                <a:solidFill>
                  <a:srgbClr val="FF0000"/>
                </a:solidFill>
                <a:latin typeface="Comic Sans MS" panose="030F0702030302020204" pitchFamily="66" charset="0"/>
              </a:rPr>
              <a:t> </a:t>
            </a:r>
            <a:br>
              <a:rPr lang="en-US" sz="2800" dirty="0">
                <a:solidFill>
                  <a:srgbClr val="FF0000"/>
                </a:solidFill>
                <a:latin typeface="Comic Sans MS" panose="030F0702030302020204" pitchFamily="66" charset="0"/>
              </a:rPr>
            </a:b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Why does this happen?</a:t>
            </a:r>
            <a:br>
              <a:rPr lang="en-US" sz="2800" dirty="0">
                <a:latin typeface="Comic Sans MS" panose="030F0702030302020204" pitchFamily="66" charset="0"/>
              </a:rPr>
            </a:br>
            <a:endParaRPr lang="en-US" sz="2800" dirty="0">
              <a:solidFill>
                <a:srgbClr val="0000FF"/>
              </a:solidFill>
              <a:latin typeface="Comic Sans MS" panose="030F0702030302020204" pitchFamily="66" charset="0"/>
            </a:endParaRPr>
          </a:p>
        </p:txBody>
      </p:sp>
    </p:spTree>
    <p:extLst>
      <p:ext uri="{BB962C8B-B14F-4D97-AF65-F5344CB8AC3E}">
        <p14:creationId xmlns:p14="http://schemas.microsoft.com/office/powerpoint/2010/main" val="3069454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96676D-C60C-A852-24D1-C6423ABC4DB8}"/>
              </a:ext>
            </a:extLst>
          </p:cNvPr>
          <p:cNvSpPr txBox="1"/>
          <p:nvPr/>
        </p:nvSpPr>
        <p:spPr>
          <a:xfrm>
            <a:off x="0" y="0"/>
            <a:ext cx="12192000" cy="5693866"/>
          </a:xfrm>
          <a:prstGeom prst="rect">
            <a:avLst/>
          </a:prstGeom>
          <a:noFill/>
        </p:spPr>
        <p:txBody>
          <a:bodyPr wrap="square" rtlCol="0">
            <a:spAutoFit/>
          </a:bodyPr>
          <a:lstStyle/>
          <a:p>
            <a:r>
              <a:rPr lang="en-US" sz="2800" dirty="0">
                <a:latin typeface="Comic Sans MS" panose="030F0702030302020204" pitchFamily="66" charset="0"/>
              </a:rPr>
              <a:t>State the Group Trend for Electronegativity.</a:t>
            </a:r>
          </a:p>
          <a:p>
            <a:r>
              <a:rPr lang="en-US" sz="2800" dirty="0">
                <a:solidFill>
                  <a:srgbClr val="FF0000"/>
                </a:solidFill>
                <a:latin typeface="Comic Sans MS" panose="030F0702030302020204" pitchFamily="66" charset="0"/>
              </a:rPr>
              <a:t>The group trend for electronegativity is decreasing.  </a:t>
            </a:r>
            <a:br>
              <a:rPr lang="en-US" sz="2800" dirty="0">
                <a:solidFill>
                  <a:srgbClr val="FF0000"/>
                </a:solidFill>
                <a:latin typeface="Comic Sans MS" panose="030F0702030302020204" pitchFamily="66" charset="0"/>
              </a:rPr>
            </a:br>
            <a:endParaRPr lang="en-US" sz="2800" dirty="0">
              <a:solidFill>
                <a:srgbClr val="FF0000"/>
              </a:solidFill>
              <a:latin typeface="Comic Sans MS" panose="030F0702030302020204" pitchFamily="66" charset="0"/>
            </a:endParaRPr>
          </a:p>
          <a:p>
            <a:r>
              <a:rPr lang="en-US" sz="2800" dirty="0">
                <a:latin typeface="Comic Sans MS" panose="030F0702030302020204" pitchFamily="66" charset="0"/>
              </a:rPr>
              <a:t>Why does this happen?</a:t>
            </a:r>
          </a:p>
          <a:p>
            <a:r>
              <a:rPr lang="en-US" sz="2800" dirty="0">
                <a:solidFill>
                  <a:srgbClr val="FF0000"/>
                </a:solidFill>
                <a:latin typeface="Comic Sans MS" panose="030F0702030302020204" pitchFamily="66" charset="0"/>
              </a:rPr>
              <a:t>Each atom below does have more protons, but the size (distance from the nucleus) weakens the inward attraction when pulling electrons in.  </a:t>
            </a: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State the Period trend for Electronegativity.</a:t>
            </a:r>
            <a:br>
              <a:rPr lang="en-US" sz="2800" dirty="0">
                <a:latin typeface="Comic Sans MS" panose="030F0702030302020204" pitchFamily="66" charset="0"/>
              </a:rPr>
            </a:br>
            <a:r>
              <a:rPr lang="en-US" sz="2800" dirty="0">
                <a:solidFill>
                  <a:srgbClr val="FF0000"/>
                </a:solidFill>
                <a:latin typeface="Comic Sans MS" panose="030F0702030302020204" pitchFamily="66" charset="0"/>
              </a:rPr>
              <a:t> </a:t>
            </a:r>
            <a:br>
              <a:rPr lang="en-US" sz="2800" dirty="0">
                <a:solidFill>
                  <a:srgbClr val="FF0000"/>
                </a:solidFill>
                <a:latin typeface="Comic Sans MS" panose="030F0702030302020204" pitchFamily="66" charset="0"/>
              </a:rPr>
            </a:b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Why does this happen?</a:t>
            </a:r>
            <a:br>
              <a:rPr lang="en-US" sz="2800" dirty="0">
                <a:latin typeface="Comic Sans MS" panose="030F0702030302020204" pitchFamily="66" charset="0"/>
              </a:rPr>
            </a:br>
            <a:endParaRPr lang="en-US" sz="2800" dirty="0">
              <a:solidFill>
                <a:srgbClr val="0000FF"/>
              </a:solidFill>
              <a:latin typeface="Comic Sans MS" panose="030F0702030302020204" pitchFamily="66" charset="0"/>
            </a:endParaRPr>
          </a:p>
        </p:txBody>
      </p:sp>
    </p:spTree>
    <p:extLst>
      <p:ext uri="{BB962C8B-B14F-4D97-AF65-F5344CB8AC3E}">
        <p14:creationId xmlns:p14="http://schemas.microsoft.com/office/powerpoint/2010/main" val="855619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96676D-C60C-A852-24D1-C6423ABC4DB8}"/>
              </a:ext>
            </a:extLst>
          </p:cNvPr>
          <p:cNvSpPr txBox="1"/>
          <p:nvPr/>
        </p:nvSpPr>
        <p:spPr>
          <a:xfrm>
            <a:off x="0" y="0"/>
            <a:ext cx="12192000" cy="6555641"/>
          </a:xfrm>
          <a:prstGeom prst="rect">
            <a:avLst/>
          </a:prstGeom>
          <a:noFill/>
        </p:spPr>
        <p:txBody>
          <a:bodyPr wrap="square" rtlCol="0">
            <a:spAutoFit/>
          </a:bodyPr>
          <a:lstStyle/>
          <a:p>
            <a:r>
              <a:rPr lang="en-US" sz="2800" dirty="0">
                <a:latin typeface="Comic Sans MS" panose="030F0702030302020204" pitchFamily="66" charset="0"/>
              </a:rPr>
              <a:t>State the Group Trend for Electronegativity.</a:t>
            </a:r>
          </a:p>
          <a:p>
            <a:r>
              <a:rPr lang="en-US" sz="2800" dirty="0">
                <a:solidFill>
                  <a:srgbClr val="FF0000"/>
                </a:solidFill>
                <a:latin typeface="Comic Sans MS" panose="030F0702030302020204" pitchFamily="66" charset="0"/>
              </a:rPr>
              <a:t>The group trend for electronegativity is decreasing.  </a:t>
            </a:r>
            <a:br>
              <a:rPr lang="en-US" sz="2800" dirty="0">
                <a:solidFill>
                  <a:srgbClr val="FF0000"/>
                </a:solidFill>
                <a:latin typeface="Comic Sans MS" panose="030F0702030302020204" pitchFamily="66" charset="0"/>
              </a:rPr>
            </a:br>
            <a:endParaRPr lang="en-US" sz="2800" dirty="0">
              <a:solidFill>
                <a:srgbClr val="FF0000"/>
              </a:solidFill>
              <a:latin typeface="Comic Sans MS" panose="030F0702030302020204" pitchFamily="66" charset="0"/>
            </a:endParaRPr>
          </a:p>
          <a:p>
            <a:r>
              <a:rPr lang="en-US" sz="2800" dirty="0">
                <a:latin typeface="Comic Sans MS" panose="030F0702030302020204" pitchFamily="66" charset="0"/>
              </a:rPr>
              <a:t>Why does this happen?</a:t>
            </a:r>
          </a:p>
          <a:p>
            <a:r>
              <a:rPr lang="en-US" sz="2800" dirty="0">
                <a:solidFill>
                  <a:srgbClr val="FF0000"/>
                </a:solidFill>
                <a:latin typeface="Comic Sans MS" panose="030F0702030302020204" pitchFamily="66" charset="0"/>
              </a:rPr>
              <a:t>Each atom below does have more protons, but the size (distance from the nucleus) weakens the inward attraction when pulling electrons in.  </a:t>
            </a: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State the Period trend for Electronegativity.</a:t>
            </a:r>
            <a:br>
              <a:rPr lang="en-US" sz="2800" dirty="0">
                <a:latin typeface="Comic Sans MS" panose="030F0702030302020204" pitchFamily="66" charset="0"/>
              </a:rPr>
            </a:br>
            <a:r>
              <a:rPr lang="en-US" sz="2800" dirty="0">
                <a:solidFill>
                  <a:srgbClr val="0000FF"/>
                </a:solidFill>
                <a:latin typeface="Comic Sans MS" panose="030F0702030302020204" pitchFamily="66" charset="0"/>
              </a:rPr>
              <a:t>The period trend for electronegativity is increasing.  </a:t>
            </a:r>
            <a:br>
              <a:rPr lang="en-US" sz="2800" dirty="0">
                <a:solidFill>
                  <a:srgbClr val="FF0000"/>
                </a:solidFill>
                <a:latin typeface="Comic Sans MS" panose="030F0702030302020204" pitchFamily="66" charset="0"/>
              </a:rPr>
            </a:b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Why does this happen?</a:t>
            </a:r>
            <a:br>
              <a:rPr lang="en-US" sz="2800" dirty="0">
                <a:latin typeface="Comic Sans MS" panose="030F0702030302020204" pitchFamily="66" charset="0"/>
              </a:rPr>
            </a:br>
            <a:r>
              <a:rPr lang="en-US" sz="2800" dirty="0">
                <a:solidFill>
                  <a:srgbClr val="0000FF"/>
                </a:solidFill>
                <a:latin typeface="Comic Sans MS" panose="030F0702030302020204" pitchFamily="66" charset="0"/>
              </a:rPr>
              <a:t>Same as atomic radius, we have more protons PER the same number of orbitals, there is a greater and greater inward pull for electrons in a bond.</a:t>
            </a:r>
          </a:p>
        </p:txBody>
      </p:sp>
    </p:spTree>
    <p:extLst>
      <p:ext uri="{BB962C8B-B14F-4D97-AF65-F5344CB8AC3E}">
        <p14:creationId xmlns:p14="http://schemas.microsoft.com/office/powerpoint/2010/main" val="1844574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96676D-C60C-A852-24D1-C6423ABC4DB8}"/>
              </a:ext>
            </a:extLst>
          </p:cNvPr>
          <p:cNvSpPr txBox="1"/>
          <p:nvPr/>
        </p:nvSpPr>
        <p:spPr>
          <a:xfrm>
            <a:off x="0" y="0"/>
            <a:ext cx="12192000" cy="5693866"/>
          </a:xfrm>
          <a:prstGeom prst="rect">
            <a:avLst/>
          </a:prstGeom>
          <a:noFill/>
        </p:spPr>
        <p:txBody>
          <a:bodyPr wrap="square" rtlCol="0">
            <a:spAutoFit/>
          </a:bodyPr>
          <a:lstStyle/>
          <a:p>
            <a:r>
              <a:rPr lang="en-US" sz="2800" dirty="0">
                <a:latin typeface="Comic Sans MS" panose="030F0702030302020204" pitchFamily="66" charset="0"/>
              </a:rPr>
              <a:t>State the Group Trend for Net Nuclear Charge.</a:t>
            </a:r>
          </a:p>
          <a:p>
            <a:r>
              <a:rPr lang="en-US" sz="2800" dirty="0">
                <a:solidFill>
                  <a:srgbClr val="FF0000"/>
                </a:solidFill>
                <a:latin typeface="Comic Sans MS" panose="030F0702030302020204" pitchFamily="66" charset="0"/>
              </a:rPr>
              <a:t>   </a:t>
            </a:r>
            <a:br>
              <a:rPr lang="en-US" sz="2800" dirty="0">
                <a:solidFill>
                  <a:srgbClr val="FF0000"/>
                </a:solidFill>
                <a:latin typeface="Comic Sans MS" panose="030F0702030302020204" pitchFamily="66" charset="0"/>
              </a:rPr>
            </a:br>
            <a:endParaRPr lang="en-US" sz="2800" dirty="0">
              <a:solidFill>
                <a:srgbClr val="FF0000"/>
              </a:solidFill>
              <a:latin typeface="Comic Sans MS" panose="030F0702030302020204" pitchFamily="66" charset="0"/>
            </a:endParaRPr>
          </a:p>
          <a:p>
            <a:r>
              <a:rPr lang="en-US" sz="2800" dirty="0">
                <a:latin typeface="Comic Sans MS" panose="030F0702030302020204" pitchFamily="66" charset="0"/>
              </a:rPr>
              <a:t>Why does this happen?</a:t>
            </a:r>
          </a:p>
          <a:p>
            <a:r>
              <a:rPr lang="en-US" sz="2800" dirty="0">
                <a:solidFill>
                  <a:srgbClr val="FF0000"/>
                </a:solidFill>
                <a:latin typeface="Comic Sans MS" panose="030F0702030302020204" pitchFamily="66" charset="0"/>
              </a:rPr>
              <a:t> </a:t>
            </a:r>
            <a:br>
              <a:rPr lang="en-US" sz="2800" dirty="0">
                <a:solidFill>
                  <a:srgbClr val="FF0000"/>
                </a:solidFill>
                <a:latin typeface="Comic Sans MS" panose="030F0702030302020204" pitchFamily="66" charset="0"/>
              </a:rPr>
            </a:br>
            <a:r>
              <a:rPr lang="en-US" sz="2800" dirty="0">
                <a:solidFill>
                  <a:srgbClr val="FF0000"/>
                </a:solidFill>
                <a:latin typeface="Comic Sans MS" panose="030F0702030302020204" pitchFamily="66" charset="0"/>
              </a:rPr>
              <a:t>  </a:t>
            </a: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State the Period trend for Net Nuclear Charge.</a:t>
            </a:r>
            <a:br>
              <a:rPr lang="en-US" sz="2800" dirty="0">
                <a:latin typeface="Comic Sans MS" panose="030F0702030302020204" pitchFamily="66" charset="0"/>
              </a:rPr>
            </a:br>
            <a:r>
              <a:rPr lang="en-US" sz="2800" dirty="0">
                <a:solidFill>
                  <a:srgbClr val="0000FF"/>
                </a:solidFill>
                <a:latin typeface="Comic Sans MS" panose="030F0702030302020204" pitchFamily="66" charset="0"/>
              </a:rPr>
              <a:t>   </a:t>
            </a:r>
            <a:br>
              <a:rPr lang="en-US" sz="2800" dirty="0">
                <a:solidFill>
                  <a:srgbClr val="FF0000"/>
                </a:solidFill>
                <a:latin typeface="Comic Sans MS" panose="030F0702030302020204" pitchFamily="66" charset="0"/>
              </a:rPr>
            </a:b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Why does this happen?</a:t>
            </a:r>
            <a:br>
              <a:rPr lang="en-US" sz="2800" dirty="0">
                <a:latin typeface="Comic Sans MS" panose="030F0702030302020204" pitchFamily="66" charset="0"/>
              </a:rPr>
            </a:br>
            <a:r>
              <a:rPr lang="en-US" sz="2800" dirty="0">
                <a:solidFill>
                  <a:srgbClr val="0000FF"/>
                </a:solidFill>
                <a:latin typeface="Comic Sans MS" panose="030F0702030302020204" pitchFamily="66" charset="0"/>
              </a:rPr>
              <a:t> </a:t>
            </a:r>
          </a:p>
        </p:txBody>
      </p:sp>
    </p:spTree>
    <p:extLst>
      <p:ext uri="{BB962C8B-B14F-4D97-AF65-F5344CB8AC3E}">
        <p14:creationId xmlns:p14="http://schemas.microsoft.com/office/powerpoint/2010/main" val="2746515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96676D-C60C-A852-24D1-C6423ABC4DB8}"/>
              </a:ext>
            </a:extLst>
          </p:cNvPr>
          <p:cNvSpPr txBox="1"/>
          <p:nvPr/>
        </p:nvSpPr>
        <p:spPr>
          <a:xfrm>
            <a:off x="0" y="0"/>
            <a:ext cx="12192000" cy="5693866"/>
          </a:xfrm>
          <a:prstGeom prst="rect">
            <a:avLst/>
          </a:prstGeom>
          <a:noFill/>
        </p:spPr>
        <p:txBody>
          <a:bodyPr wrap="square" rtlCol="0">
            <a:spAutoFit/>
          </a:bodyPr>
          <a:lstStyle/>
          <a:p>
            <a:r>
              <a:rPr lang="en-US" sz="2800" dirty="0">
                <a:latin typeface="Comic Sans MS" panose="030F0702030302020204" pitchFamily="66" charset="0"/>
              </a:rPr>
              <a:t>State the Group Trend for Net Nuclear Charge.</a:t>
            </a:r>
          </a:p>
          <a:p>
            <a:r>
              <a:rPr lang="en-US" sz="2800" dirty="0">
                <a:solidFill>
                  <a:srgbClr val="FF0000"/>
                </a:solidFill>
                <a:latin typeface="Comic Sans MS" panose="030F0702030302020204" pitchFamily="66" charset="0"/>
              </a:rPr>
              <a:t>The group trend for Net Nuclear Charge is increasing.  </a:t>
            </a:r>
            <a:br>
              <a:rPr lang="en-US" sz="2800" dirty="0">
                <a:solidFill>
                  <a:srgbClr val="FF0000"/>
                </a:solidFill>
                <a:latin typeface="Comic Sans MS" panose="030F0702030302020204" pitchFamily="66" charset="0"/>
              </a:rPr>
            </a:br>
            <a:endParaRPr lang="en-US" sz="2800" dirty="0">
              <a:solidFill>
                <a:srgbClr val="FF0000"/>
              </a:solidFill>
              <a:latin typeface="Comic Sans MS" panose="030F0702030302020204" pitchFamily="66" charset="0"/>
            </a:endParaRPr>
          </a:p>
          <a:p>
            <a:r>
              <a:rPr lang="en-US" sz="2800" dirty="0">
                <a:latin typeface="Comic Sans MS" panose="030F0702030302020204" pitchFamily="66" charset="0"/>
              </a:rPr>
              <a:t>Why does this happen?</a:t>
            </a:r>
          </a:p>
          <a:p>
            <a:r>
              <a:rPr lang="en-US" sz="2800" dirty="0">
                <a:solidFill>
                  <a:srgbClr val="FF0000"/>
                </a:solidFill>
                <a:latin typeface="Comic Sans MS" panose="030F0702030302020204" pitchFamily="66" charset="0"/>
              </a:rPr>
              <a:t>Each atom below has many more protons, which is the measure of the charges in an atom’s nucleus (with a + sign)    </a:t>
            </a: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State the Period trend for Net Nuclear Charge.</a:t>
            </a:r>
            <a:br>
              <a:rPr lang="en-US" sz="2800" dirty="0">
                <a:latin typeface="Comic Sans MS" panose="030F0702030302020204" pitchFamily="66" charset="0"/>
              </a:rPr>
            </a:br>
            <a:r>
              <a:rPr lang="en-US" sz="2800" dirty="0">
                <a:solidFill>
                  <a:srgbClr val="0000FF"/>
                </a:solidFill>
                <a:latin typeface="Comic Sans MS" panose="030F0702030302020204" pitchFamily="66" charset="0"/>
              </a:rPr>
              <a:t>   </a:t>
            </a:r>
            <a:br>
              <a:rPr lang="en-US" sz="2800" dirty="0">
                <a:solidFill>
                  <a:srgbClr val="FF0000"/>
                </a:solidFill>
                <a:latin typeface="Comic Sans MS" panose="030F0702030302020204" pitchFamily="66" charset="0"/>
              </a:rPr>
            </a:b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Why does this happen?</a:t>
            </a:r>
            <a:br>
              <a:rPr lang="en-US" sz="2800" dirty="0">
                <a:latin typeface="Comic Sans MS" panose="030F0702030302020204" pitchFamily="66" charset="0"/>
              </a:rPr>
            </a:br>
            <a:r>
              <a:rPr lang="en-US" sz="2800" dirty="0">
                <a:solidFill>
                  <a:srgbClr val="0000FF"/>
                </a:solidFill>
                <a:latin typeface="Comic Sans MS" panose="030F0702030302020204" pitchFamily="66" charset="0"/>
              </a:rPr>
              <a:t> </a:t>
            </a:r>
          </a:p>
        </p:txBody>
      </p:sp>
    </p:spTree>
    <p:extLst>
      <p:ext uri="{BB962C8B-B14F-4D97-AF65-F5344CB8AC3E}">
        <p14:creationId xmlns:p14="http://schemas.microsoft.com/office/powerpoint/2010/main" val="281721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96676D-C60C-A852-24D1-C6423ABC4DB8}"/>
              </a:ext>
            </a:extLst>
          </p:cNvPr>
          <p:cNvSpPr txBox="1"/>
          <p:nvPr/>
        </p:nvSpPr>
        <p:spPr>
          <a:xfrm>
            <a:off x="0" y="0"/>
            <a:ext cx="12192000" cy="6124754"/>
          </a:xfrm>
          <a:prstGeom prst="rect">
            <a:avLst/>
          </a:prstGeom>
          <a:noFill/>
        </p:spPr>
        <p:txBody>
          <a:bodyPr wrap="square" rtlCol="0">
            <a:spAutoFit/>
          </a:bodyPr>
          <a:lstStyle/>
          <a:p>
            <a:r>
              <a:rPr lang="en-US" sz="2800" dirty="0">
                <a:latin typeface="Comic Sans MS" panose="030F0702030302020204" pitchFamily="66" charset="0"/>
              </a:rPr>
              <a:t>State the Group Trend for Net Nuclear Charge.</a:t>
            </a:r>
          </a:p>
          <a:p>
            <a:r>
              <a:rPr lang="en-US" sz="2800" dirty="0">
                <a:solidFill>
                  <a:srgbClr val="FF0000"/>
                </a:solidFill>
                <a:latin typeface="Comic Sans MS" panose="030F0702030302020204" pitchFamily="66" charset="0"/>
              </a:rPr>
              <a:t>The group trend for Net Nuclear Charge is increasing.  </a:t>
            </a:r>
            <a:br>
              <a:rPr lang="en-US" sz="2800" dirty="0">
                <a:solidFill>
                  <a:srgbClr val="FF0000"/>
                </a:solidFill>
                <a:latin typeface="Comic Sans MS" panose="030F0702030302020204" pitchFamily="66" charset="0"/>
              </a:rPr>
            </a:br>
            <a:endParaRPr lang="en-US" sz="2800" dirty="0">
              <a:solidFill>
                <a:srgbClr val="FF0000"/>
              </a:solidFill>
              <a:latin typeface="Comic Sans MS" panose="030F0702030302020204" pitchFamily="66" charset="0"/>
            </a:endParaRPr>
          </a:p>
          <a:p>
            <a:r>
              <a:rPr lang="en-US" sz="2800" dirty="0">
                <a:latin typeface="Comic Sans MS" panose="030F0702030302020204" pitchFamily="66" charset="0"/>
              </a:rPr>
              <a:t>Why does this happen?</a:t>
            </a:r>
          </a:p>
          <a:p>
            <a:r>
              <a:rPr lang="en-US" sz="2800" dirty="0">
                <a:solidFill>
                  <a:srgbClr val="FF0000"/>
                </a:solidFill>
                <a:latin typeface="Comic Sans MS" panose="030F0702030302020204" pitchFamily="66" charset="0"/>
              </a:rPr>
              <a:t>Each atom below has many more protons, which is the measure of the charges in an atom’s nucleus (with a + sign)    </a:t>
            </a: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State the Period trend for Net Nuclear Charge.</a:t>
            </a:r>
            <a:br>
              <a:rPr lang="en-US" sz="2800" dirty="0">
                <a:latin typeface="Comic Sans MS" panose="030F0702030302020204" pitchFamily="66" charset="0"/>
              </a:rPr>
            </a:br>
            <a:r>
              <a:rPr lang="en-US" sz="2800" dirty="0">
                <a:solidFill>
                  <a:srgbClr val="0000FF"/>
                </a:solidFill>
                <a:latin typeface="Comic Sans MS" panose="030F0702030302020204" pitchFamily="66" charset="0"/>
              </a:rPr>
              <a:t>The period trend for Net Nuclear Charge is increasing.  </a:t>
            </a:r>
            <a:br>
              <a:rPr lang="en-US" sz="2800" dirty="0">
                <a:solidFill>
                  <a:srgbClr val="FF0000"/>
                </a:solidFill>
                <a:latin typeface="Comic Sans MS" panose="030F0702030302020204" pitchFamily="66" charset="0"/>
              </a:rPr>
            </a:b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Why does this happen?</a:t>
            </a:r>
            <a:br>
              <a:rPr lang="en-US" sz="2800" dirty="0">
                <a:latin typeface="Comic Sans MS" panose="030F0702030302020204" pitchFamily="66" charset="0"/>
              </a:rPr>
            </a:br>
            <a:r>
              <a:rPr lang="en-US" sz="2800" dirty="0">
                <a:solidFill>
                  <a:srgbClr val="0000FF"/>
                </a:solidFill>
                <a:latin typeface="Comic Sans MS" panose="030F0702030302020204" pitchFamily="66" charset="0"/>
              </a:rPr>
              <a:t>Each successive atom in the period has one more proton.  The table is set up in order of increasing atomic number (the number of protons) </a:t>
            </a:r>
          </a:p>
        </p:txBody>
      </p:sp>
    </p:spTree>
    <p:extLst>
      <p:ext uri="{BB962C8B-B14F-4D97-AF65-F5344CB8AC3E}">
        <p14:creationId xmlns:p14="http://schemas.microsoft.com/office/powerpoint/2010/main" val="2880715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96676D-C60C-A852-24D1-C6423ABC4DB8}"/>
              </a:ext>
            </a:extLst>
          </p:cNvPr>
          <p:cNvSpPr txBox="1"/>
          <p:nvPr/>
        </p:nvSpPr>
        <p:spPr>
          <a:xfrm>
            <a:off x="0" y="0"/>
            <a:ext cx="12192000" cy="5693866"/>
          </a:xfrm>
          <a:prstGeom prst="rect">
            <a:avLst/>
          </a:prstGeom>
          <a:noFill/>
        </p:spPr>
        <p:txBody>
          <a:bodyPr wrap="square" rtlCol="0">
            <a:spAutoFit/>
          </a:bodyPr>
          <a:lstStyle/>
          <a:p>
            <a:r>
              <a:rPr lang="en-US" sz="2800" dirty="0">
                <a:latin typeface="Tahoma" panose="020B0604030504040204" pitchFamily="34" charset="0"/>
                <a:ea typeface="Tahoma" panose="020B0604030504040204" pitchFamily="34" charset="0"/>
                <a:cs typeface="Tahoma" panose="020B0604030504040204" pitchFamily="34" charset="0"/>
              </a:rPr>
              <a:t>State the Group Trend for 1</a:t>
            </a:r>
            <a:r>
              <a:rPr lang="en-US" sz="2800" baseline="30000" dirty="0">
                <a:latin typeface="Tahoma" panose="020B0604030504040204" pitchFamily="34" charset="0"/>
                <a:ea typeface="Tahoma" panose="020B0604030504040204" pitchFamily="34" charset="0"/>
                <a:cs typeface="Tahoma" panose="020B0604030504040204" pitchFamily="34" charset="0"/>
              </a:rPr>
              <a:t>st</a:t>
            </a:r>
            <a:r>
              <a:rPr lang="en-US" sz="2800" dirty="0">
                <a:latin typeface="Tahoma" panose="020B0604030504040204" pitchFamily="34" charset="0"/>
                <a:ea typeface="Tahoma" panose="020B0604030504040204" pitchFamily="34" charset="0"/>
                <a:cs typeface="Tahoma" panose="020B0604030504040204" pitchFamily="34" charset="0"/>
              </a:rPr>
              <a:t> Ionization Energy.</a:t>
            </a:r>
          </a:p>
          <a:p>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b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Why does this happen?</a:t>
            </a:r>
          </a:p>
          <a:p>
            <a:b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b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State the Period trend for 1</a:t>
            </a:r>
            <a:r>
              <a:rPr lang="en-US" sz="2800" baseline="30000" dirty="0">
                <a:latin typeface="Tahoma" panose="020B0604030504040204" pitchFamily="34" charset="0"/>
                <a:ea typeface="Tahoma" panose="020B0604030504040204" pitchFamily="34" charset="0"/>
                <a:cs typeface="Tahoma" panose="020B0604030504040204" pitchFamily="34" charset="0"/>
              </a:rPr>
              <a:t>st</a:t>
            </a:r>
            <a:r>
              <a:rPr lang="en-US" sz="2800" dirty="0">
                <a:latin typeface="Tahoma" panose="020B0604030504040204" pitchFamily="34" charset="0"/>
                <a:ea typeface="Tahoma" panose="020B0604030504040204" pitchFamily="34" charset="0"/>
                <a:cs typeface="Tahoma" panose="020B0604030504040204" pitchFamily="34" charset="0"/>
              </a:rPr>
              <a:t> Ionization Energy.</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  </a:t>
            </a:r>
            <a:b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b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Why does this happen?</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2079132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F11C5D-8292-C2D0-14C4-AC732FCE2FC9}"/>
              </a:ext>
            </a:extLst>
          </p:cNvPr>
          <p:cNvSpPr txBox="1"/>
          <p:nvPr/>
        </p:nvSpPr>
        <p:spPr>
          <a:xfrm>
            <a:off x="0" y="0"/>
            <a:ext cx="5321147" cy="6771084"/>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Can you define</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Periodic?</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Trend?</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Electronegativity?</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1</a:t>
            </a:r>
            <a:r>
              <a:rPr lang="en-US" sz="3200" baseline="30000" dirty="0">
                <a:latin typeface="Times New Roman" panose="02020603050405020304" pitchFamily="18" charset="0"/>
                <a:cs typeface="Times New Roman" panose="02020603050405020304" pitchFamily="18" charset="0"/>
              </a:rPr>
              <a:t>st</a:t>
            </a:r>
            <a:r>
              <a:rPr lang="en-US" sz="3200" dirty="0">
                <a:latin typeface="Times New Roman" panose="02020603050405020304" pitchFamily="18" charset="0"/>
                <a:cs typeface="Times New Roman" panose="02020603050405020304" pitchFamily="18" charset="0"/>
              </a:rPr>
              <a:t> Ionization Energy?</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Atomic Radius?</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Picometer?</a:t>
            </a:r>
          </a:p>
          <a:p>
            <a:endParaRPr lang="en-US"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6610131E-BC4C-5172-1385-22628FA2E117}"/>
              </a:ext>
            </a:extLst>
          </p:cNvPr>
          <p:cNvSpPr txBox="1"/>
          <p:nvPr/>
        </p:nvSpPr>
        <p:spPr>
          <a:xfrm>
            <a:off x="5442333" y="0"/>
            <a:ext cx="6749667" cy="649408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Can you define</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Atomic Mass?</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Group?</a:t>
            </a:r>
          </a:p>
          <a:p>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Period?</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Net Nuclear Charge?</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Allotrope?</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Metallic vs. Nonmetallic Properties?</a:t>
            </a:r>
            <a:endParaRPr lang="en-US" sz="3200" dirty="0"/>
          </a:p>
        </p:txBody>
      </p:sp>
    </p:spTree>
    <p:extLst>
      <p:ext uri="{BB962C8B-B14F-4D97-AF65-F5344CB8AC3E}">
        <p14:creationId xmlns:p14="http://schemas.microsoft.com/office/powerpoint/2010/main" val="679557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96676D-C60C-A852-24D1-C6423ABC4DB8}"/>
              </a:ext>
            </a:extLst>
          </p:cNvPr>
          <p:cNvSpPr txBox="1"/>
          <p:nvPr/>
        </p:nvSpPr>
        <p:spPr>
          <a:xfrm>
            <a:off x="0" y="0"/>
            <a:ext cx="12192000" cy="5693866"/>
          </a:xfrm>
          <a:prstGeom prst="rect">
            <a:avLst/>
          </a:prstGeom>
          <a:noFill/>
        </p:spPr>
        <p:txBody>
          <a:bodyPr wrap="square" rtlCol="0">
            <a:spAutoFit/>
          </a:bodyPr>
          <a:lstStyle/>
          <a:p>
            <a:r>
              <a:rPr lang="en-US" sz="2800" dirty="0">
                <a:latin typeface="Tahoma" panose="020B0604030504040204" pitchFamily="34" charset="0"/>
                <a:ea typeface="Tahoma" panose="020B0604030504040204" pitchFamily="34" charset="0"/>
                <a:cs typeface="Tahoma" panose="020B0604030504040204" pitchFamily="34" charset="0"/>
              </a:rPr>
              <a:t>State the Group Trend for 1</a:t>
            </a:r>
            <a:r>
              <a:rPr lang="en-US" sz="2800" baseline="30000" dirty="0">
                <a:latin typeface="Tahoma" panose="020B0604030504040204" pitchFamily="34" charset="0"/>
                <a:ea typeface="Tahoma" panose="020B0604030504040204" pitchFamily="34" charset="0"/>
                <a:cs typeface="Tahoma" panose="020B0604030504040204" pitchFamily="34" charset="0"/>
              </a:rPr>
              <a:t>st</a:t>
            </a:r>
            <a:r>
              <a:rPr lang="en-US" sz="2800" dirty="0">
                <a:latin typeface="Tahoma" panose="020B0604030504040204" pitchFamily="34" charset="0"/>
                <a:ea typeface="Tahoma" panose="020B0604030504040204" pitchFamily="34" charset="0"/>
                <a:cs typeface="Tahoma" panose="020B0604030504040204" pitchFamily="34" charset="0"/>
              </a:rPr>
              <a:t> Ionization Energy.</a:t>
            </a:r>
          </a:p>
          <a:p>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The group trend for 1</a:t>
            </a:r>
            <a:r>
              <a:rPr lang="en-US" sz="2800" baseline="30000" dirty="0">
                <a:solidFill>
                  <a:srgbClr val="FF0000"/>
                </a:solidFill>
                <a:latin typeface="Tahoma" panose="020B0604030504040204" pitchFamily="34" charset="0"/>
                <a:ea typeface="Tahoma" panose="020B0604030504040204" pitchFamily="34" charset="0"/>
                <a:cs typeface="Tahoma" panose="020B0604030504040204" pitchFamily="34" charset="0"/>
              </a:rPr>
              <a:t>st</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Ionization Energy is decreasing.  </a:t>
            </a:r>
            <a:b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Why does this happen?</a:t>
            </a:r>
          </a:p>
          <a:p>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Each atom below has many more protons, which pulls harder, but the distance the electrons are from the nucleus greatly reduces the inward pull, the electrons are easier to pull off </a:t>
            </a:r>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State the Period trend for 1</a:t>
            </a:r>
            <a:r>
              <a:rPr lang="en-US" sz="2800" baseline="30000" dirty="0">
                <a:latin typeface="Tahoma" panose="020B0604030504040204" pitchFamily="34" charset="0"/>
                <a:ea typeface="Tahoma" panose="020B0604030504040204" pitchFamily="34" charset="0"/>
                <a:cs typeface="Tahoma" panose="020B0604030504040204" pitchFamily="34" charset="0"/>
              </a:rPr>
              <a:t>st</a:t>
            </a:r>
            <a:r>
              <a:rPr lang="en-US" sz="2800" dirty="0">
                <a:latin typeface="Tahoma" panose="020B0604030504040204" pitchFamily="34" charset="0"/>
                <a:ea typeface="Tahoma" panose="020B0604030504040204" pitchFamily="34" charset="0"/>
                <a:cs typeface="Tahoma" panose="020B0604030504040204" pitchFamily="34" charset="0"/>
              </a:rPr>
              <a:t> Ionization Energy.</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   </a:t>
            </a:r>
            <a:b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b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Why does this happen?</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2148823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96676D-C60C-A852-24D1-C6423ABC4DB8}"/>
              </a:ext>
            </a:extLst>
          </p:cNvPr>
          <p:cNvSpPr txBox="1"/>
          <p:nvPr/>
        </p:nvSpPr>
        <p:spPr>
          <a:xfrm>
            <a:off x="0" y="0"/>
            <a:ext cx="12192000" cy="6555641"/>
          </a:xfrm>
          <a:prstGeom prst="rect">
            <a:avLst/>
          </a:prstGeom>
          <a:noFill/>
        </p:spPr>
        <p:txBody>
          <a:bodyPr wrap="square" rtlCol="0">
            <a:spAutoFit/>
          </a:bodyPr>
          <a:lstStyle/>
          <a:p>
            <a:r>
              <a:rPr lang="en-US" sz="2800" dirty="0">
                <a:latin typeface="Tahoma" panose="020B0604030504040204" pitchFamily="34" charset="0"/>
                <a:ea typeface="Tahoma" panose="020B0604030504040204" pitchFamily="34" charset="0"/>
                <a:cs typeface="Tahoma" panose="020B0604030504040204" pitchFamily="34" charset="0"/>
              </a:rPr>
              <a:t>State the Group Trend for 1</a:t>
            </a:r>
            <a:r>
              <a:rPr lang="en-US" sz="2800" baseline="30000" dirty="0">
                <a:latin typeface="Tahoma" panose="020B0604030504040204" pitchFamily="34" charset="0"/>
                <a:ea typeface="Tahoma" panose="020B0604030504040204" pitchFamily="34" charset="0"/>
                <a:cs typeface="Tahoma" panose="020B0604030504040204" pitchFamily="34" charset="0"/>
              </a:rPr>
              <a:t>st</a:t>
            </a:r>
            <a:r>
              <a:rPr lang="en-US" sz="2800" dirty="0">
                <a:latin typeface="Tahoma" panose="020B0604030504040204" pitchFamily="34" charset="0"/>
                <a:ea typeface="Tahoma" panose="020B0604030504040204" pitchFamily="34" charset="0"/>
                <a:cs typeface="Tahoma" panose="020B0604030504040204" pitchFamily="34" charset="0"/>
              </a:rPr>
              <a:t> Ionization Energy.</a:t>
            </a:r>
          </a:p>
          <a:p>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The group trend for 1</a:t>
            </a:r>
            <a:r>
              <a:rPr lang="en-US" sz="2800" baseline="30000" dirty="0">
                <a:solidFill>
                  <a:srgbClr val="FF0000"/>
                </a:solidFill>
                <a:latin typeface="Tahoma" panose="020B0604030504040204" pitchFamily="34" charset="0"/>
                <a:ea typeface="Tahoma" panose="020B0604030504040204" pitchFamily="34" charset="0"/>
                <a:cs typeface="Tahoma" panose="020B0604030504040204" pitchFamily="34" charset="0"/>
              </a:rPr>
              <a:t>st</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Ionization Energy is decreasing.  </a:t>
            </a:r>
            <a:b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Why does this happen?</a:t>
            </a:r>
          </a:p>
          <a:p>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Each atom below has many more protons, which pulls harder, but the distance the electrons are from the nucleus greatly reduces the inward pull, the electrons are easier to pull off </a:t>
            </a:r>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State the Period trend for 1</a:t>
            </a:r>
            <a:r>
              <a:rPr lang="en-US" sz="2800" baseline="30000" dirty="0">
                <a:latin typeface="Tahoma" panose="020B0604030504040204" pitchFamily="34" charset="0"/>
                <a:ea typeface="Tahoma" panose="020B0604030504040204" pitchFamily="34" charset="0"/>
                <a:cs typeface="Tahoma" panose="020B0604030504040204" pitchFamily="34" charset="0"/>
              </a:rPr>
              <a:t>st</a:t>
            </a:r>
            <a:r>
              <a:rPr lang="en-US" sz="2800" dirty="0">
                <a:latin typeface="Tahoma" panose="020B0604030504040204" pitchFamily="34" charset="0"/>
                <a:ea typeface="Tahoma" panose="020B0604030504040204" pitchFamily="34" charset="0"/>
                <a:cs typeface="Tahoma" panose="020B0604030504040204" pitchFamily="34" charset="0"/>
              </a:rPr>
              <a:t> Ionization Energy.</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The period trend for 1</a:t>
            </a:r>
            <a:r>
              <a:rPr lang="en-US" sz="2800" baseline="30000" dirty="0">
                <a:solidFill>
                  <a:srgbClr val="0000FF"/>
                </a:solidFill>
                <a:latin typeface="Tahoma" panose="020B0604030504040204" pitchFamily="34" charset="0"/>
                <a:ea typeface="Tahoma" panose="020B0604030504040204" pitchFamily="34" charset="0"/>
                <a:cs typeface="Tahoma" panose="020B0604030504040204" pitchFamily="34" charset="0"/>
              </a:rPr>
              <a:t>st</a:t>
            </a: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 Ionization Energy is increasing.  </a:t>
            </a:r>
            <a:b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b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Why does this happen?</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Each successive atom in the period has one more proton.  There is a greater pull inward, holding the electrons tighter.  More and more protons per same number of orbitals.  </a:t>
            </a:r>
          </a:p>
        </p:txBody>
      </p:sp>
    </p:spTree>
    <p:extLst>
      <p:ext uri="{BB962C8B-B14F-4D97-AF65-F5344CB8AC3E}">
        <p14:creationId xmlns:p14="http://schemas.microsoft.com/office/powerpoint/2010/main" val="1088070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96676D-C60C-A852-24D1-C6423ABC4DB8}"/>
              </a:ext>
            </a:extLst>
          </p:cNvPr>
          <p:cNvSpPr txBox="1"/>
          <p:nvPr/>
        </p:nvSpPr>
        <p:spPr>
          <a:xfrm>
            <a:off x="0" y="0"/>
            <a:ext cx="12192000" cy="5693866"/>
          </a:xfrm>
          <a:prstGeom prst="rect">
            <a:avLst/>
          </a:prstGeom>
          <a:noFill/>
        </p:spPr>
        <p:txBody>
          <a:bodyPr wrap="square" rtlCol="0">
            <a:spAutoFit/>
          </a:bodyPr>
          <a:lstStyle/>
          <a:p>
            <a:r>
              <a:rPr lang="en-US" sz="2800" dirty="0">
                <a:latin typeface="Tahoma" panose="020B0604030504040204" pitchFamily="34" charset="0"/>
                <a:ea typeface="Tahoma" panose="020B0604030504040204" pitchFamily="34" charset="0"/>
                <a:cs typeface="Tahoma" panose="020B0604030504040204" pitchFamily="34" charset="0"/>
              </a:rPr>
              <a:t>State the Group Trend for Cation Size.</a:t>
            </a:r>
          </a:p>
          <a:p>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b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Why does this happen?</a:t>
            </a:r>
          </a:p>
          <a:p>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p>
          <a:p>
            <a:endPar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State the Period trend for Cation Size.</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   </a:t>
            </a:r>
            <a:b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b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Why does this happen?</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88308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96676D-C60C-A852-24D1-C6423ABC4DB8}"/>
              </a:ext>
            </a:extLst>
          </p:cNvPr>
          <p:cNvSpPr txBox="1"/>
          <p:nvPr/>
        </p:nvSpPr>
        <p:spPr>
          <a:xfrm>
            <a:off x="0" y="0"/>
            <a:ext cx="12192000" cy="5693866"/>
          </a:xfrm>
          <a:prstGeom prst="rect">
            <a:avLst/>
          </a:prstGeom>
          <a:noFill/>
        </p:spPr>
        <p:txBody>
          <a:bodyPr wrap="square" rtlCol="0">
            <a:spAutoFit/>
          </a:bodyPr>
          <a:lstStyle/>
          <a:p>
            <a:r>
              <a:rPr lang="en-US" sz="2800" dirty="0">
                <a:latin typeface="Tahoma" panose="020B0604030504040204" pitchFamily="34" charset="0"/>
                <a:ea typeface="Tahoma" panose="020B0604030504040204" pitchFamily="34" charset="0"/>
                <a:cs typeface="Tahoma" panose="020B0604030504040204" pitchFamily="34" charset="0"/>
              </a:rPr>
              <a:t>State the Group Trend for Cation Size.</a:t>
            </a:r>
          </a:p>
          <a:p>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The group trend for Cation Size is increasing.  </a:t>
            </a:r>
            <a:b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Why does this happen?</a:t>
            </a:r>
          </a:p>
          <a:p>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Cations are smaller than their atoms, but going down a group you still are adding orbitals.  Li</a:t>
            </a:r>
            <a:r>
              <a:rPr lang="en-US" sz="2800" baseline="30000" dirty="0">
                <a:solidFill>
                  <a:srgbClr val="FF0000"/>
                </a:solidFill>
                <a:latin typeface="Tahoma" panose="020B0604030504040204" pitchFamily="34" charset="0"/>
                <a:ea typeface="Tahoma" panose="020B0604030504040204" pitchFamily="34" charset="0"/>
                <a:cs typeface="Tahoma" panose="020B0604030504040204" pitchFamily="34" charset="0"/>
              </a:rPr>
              <a:t>+1  </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has one orbital, Na</a:t>
            </a:r>
            <a:r>
              <a:rPr lang="en-US" sz="2800" baseline="30000" dirty="0">
                <a:solidFill>
                  <a:srgbClr val="FF0000"/>
                </a:solidFill>
                <a:latin typeface="Tahoma" panose="020B0604030504040204" pitchFamily="34" charset="0"/>
                <a:ea typeface="Tahoma" panose="020B0604030504040204" pitchFamily="34" charset="0"/>
                <a:cs typeface="Tahoma" panose="020B0604030504040204" pitchFamily="34" charset="0"/>
              </a:rPr>
              <a:t> +1</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has two, K</a:t>
            </a:r>
            <a:r>
              <a:rPr lang="en-US" sz="2800" baseline="30000" dirty="0">
                <a:solidFill>
                  <a:srgbClr val="FF0000"/>
                </a:solidFill>
                <a:latin typeface="Tahoma" panose="020B0604030504040204" pitchFamily="34" charset="0"/>
                <a:ea typeface="Tahoma" panose="020B0604030504040204" pitchFamily="34" charset="0"/>
                <a:cs typeface="Tahoma" panose="020B0604030504040204" pitchFamily="34" charset="0"/>
              </a:rPr>
              <a:t> +1</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three, etc.  </a:t>
            </a:r>
          </a:p>
          <a:p>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State the Period trend for Cation Size.</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   </a:t>
            </a:r>
            <a:b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b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Why does this happen?</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2651861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96676D-C60C-A852-24D1-C6423ABC4DB8}"/>
              </a:ext>
            </a:extLst>
          </p:cNvPr>
          <p:cNvSpPr txBox="1"/>
          <p:nvPr/>
        </p:nvSpPr>
        <p:spPr>
          <a:xfrm>
            <a:off x="0" y="0"/>
            <a:ext cx="12192000" cy="6555641"/>
          </a:xfrm>
          <a:prstGeom prst="rect">
            <a:avLst/>
          </a:prstGeom>
          <a:noFill/>
        </p:spPr>
        <p:txBody>
          <a:bodyPr wrap="square" rtlCol="0">
            <a:spAutoFit/>
          </a:bodyPr>
          <a:lstStyle/>
          <a:p>
            <a:r>
              <a:rPr lang="en-US" sz="2800" dirty="0">
                <a:latin typeface="Tahoma" panose="020B0604030504040204" pitchFamily="34" charset="0"/>
                <a:ea typeface="Tahoma" panose="020B0604030504040204" pitchFamily="34" charset="0"/>
                <a:cs typeface="Tahoma" panose="020B0604030504040204" pitchFamily="34" charset="0"/>
              </a:rPr>
              <a:t>State the Group Trend for Cation Size.</a:t>
            </a:r>
          </a:p>
          <a:p>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The group trend for Cation Size is increasing.  </a:t>
            </a:r>
            <a:b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Why does this happen?</a:t>
            </a:r>
          </a:p>
          <a:p>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Cations are smaller than their atoms, but going down a group you still are adding orbitals.  Li</a:t>
            </a:r>
            <a:r>
              <a:rPr lang="en-US" sz="2800" baseline="30000" dirty="0">
                <a:solidFill>
                  <a:srgbClr val="FF0000"/>
                </a:solidFill>
                <a:latin typeface="Tahoma" panose="020B0604030504040204" pitchFamily="34" charset="0"/>
                <a:ea typeface="Tahoma" panose="020B0604030504040204" pitchFamily="34" charset="0"/>
                <a:cs typeface="Tahoma" panose="020B0604030504040204" pitchFamily="34" charset="0"/>
              </a:rPr>
              <a:t>+1  </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has one orbital, Na</a:t>
            </a:r>
            <a:r>
              <a:rPr lang="en-US" sz="2800" baseline="30000" dirty="0">
                <a:solidFill>
                  <a:srgbClr val="FF0000"/>
                </a:solidFill>
                <a:latin typeface="Tahoma" panose="020B0604030504040204" pitchFamily="34" charset="0"/>
                <a:ea typeface="Tahoma" panose="020B0604030504040204" pitchFamily="34" charset="0"/>
                <a:cs typeface="Tahoma" panose="020B0604030504040204" pitchFamily="34" charset="0"/>
              </a:rPr>
              <a:t> +1</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has two, K</a:t>
            </a:r>
            <a:r>
              <a:rPr lang="en-US" sz="2800" baseline="30000" dirty="0">
                <a:solidFill>
                  <a:srgbClr val="FF0000"/>
                </a:solidFill>
                <a:latin typeface="Tahoma" panose="020B0604030504040204" pitchFamily="34" charset="0"/>
                <a:ea typeface="Tahoma" panose="020B0604030504040204" pitchFamily="34" charset="0"/>
                <a:cs typeface="Tahoma" panose="020B0604030504040204" pitchFamily="34" charset="0"/>
              </a:rPr>
              <a:t> +1</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three, etc.  </a:t>
            </a:r>
          </a:p>
          <a:p>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State the Period trend for Cation Size.</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The period trend for Cation Size is decreasing.  </a:t>
            </a:r>
            <a:b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b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Why does this happen?</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Each successive atom in the period has one more proton.  They now pull on the same exact orbitals, with a greater and greater inward pull.  More protons per same number of orbitals (here same exact configurations) </a:t>
            </a:r>
          </a:p>
        </p:txBody>
      </p:sp>
    </p:spTree>
    <p:extLst>
      <p:ext uri="{BB962C8B-B14F-4D97-AF65-F5344CB8AC3E}">
        <p14:creationId xmlns:p14="http://schemas.microsoft.com/office/powerpoint/2010/main" val="3915434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96676D-C60C-A852-24D1-C6423ABC4DB8}"/>
              </a:ext>
            </a:extLst>
          </p:cNvPr>
          <p:cNvSpPr txBox="1"/>
          <p:nvPr/>
        </p:nvSpPr>
        <p:spPr>
          <a:xfrm>
            <a:off x="0" y="0"/>
            <a:ext cx="12192000" cy="5693866"/>
          </a:xfrm>
          <a:prstGeom prst="rect">
            <a:avLst/>
          </a:prstGeom>
          <a:noFill/>
        </p:spPr>
        <p:txBody>
          <a:bodyPr wrap="square" rtlCol="0">
            <a:spAutoFit/>
          </a:bodyPr>
          <a:lstStyle/>
          <a:p>
            <a:r>
              <a:rPr lang="en-US" sz="2800" dirty="0">
                <a:ea typeface="Tahoma" panose="020B0604030504040204" pitchFamily="34" charset="0"/>
                <a:cs typeface="Tahoma" panose="020B0604030504040204" pitchFamily="34" charset="0"/>
              </a:rPr>
              <a:t>State the Group Trend for Anion Size.</a:t>
            </a:r>
          </a:p>
          <a:p>
            <a:r>
              <a:rPr lang="en-US" sz="2800" dirty="0">
                <a:solidFill>
                  <a:srgbClr val="FF0000"/>
                </a:solidFill>
                <a:ea typeface="Tahoma" panose="020B0604030504040204" pitchFamily="34" charset="0"/>
                <a:cs typeface="Tahoma" panose="020B0604030504040204" pitchFamily="34" charset="0"/>
              </a:rPr>
              <a:t>   </a:t>
            </a:r>
            <a:br>
              <a:rPr lang="en-US" sz="2800" dirty="0">
                <a:solidFill>
                  <a:srgbClr val="FF0000"/>
                </a:solidFill>
                <a:ea typeface="Tahoma" panose="020B0604030504040204" pitchFamily="34" charset="0"/>
                <a:cs typeface="Tahoma" panose="020B0604030504040204" pitchFamily="34" charset="0"/>
              </a:rPr>
            </a:br>
            <a:endParaRPr lang="en-US" sz="2800" dirty="0">
              <a:solidFill>
                <a:srgbClr val="FF0000"/>
              </a:solidFill>
              <a:ea typeface="Tahoma" panose="020B0604030504040204" pitchFamily="34" charset="0"/>
              <a:cs typeface="Tahoma" panose="020B0604030504040204" pitchFamily="34" charset="0"/>
            </a:endParaRPr>
          </a:p>
          <a:p>
            <a:r>
              <a:rPr lang="en-US" sz="2800" dirty="0">
                <a:ea typeface="Tahoma" panose="020B0604030504040204" pitchFamily="34" charset="0"/>
                <a:cs typeface="Tahoma" panose="020B0604030504040204" pitchFamily="34" charset="0"/>
              </a:rPr>
              <a:t>Why does this happen?</a:t>
            </a:r>
          </a:p>
          <a:p>
            <a:r>
              <a:rPr lang="en-US" sz="2800" dirty="0">
                <a:solidFill>
                  <a:srgbClr val="FF0000"/>
                </a:solidFill>
                <a:ea typeface="Tahoma" panose="020B0604030504040204" pitchFamily="34" charset="0"/>
                <a:cs typeface="Tahoma" panose="020B0604030504040204" pitchFamily="34" charset="0"/>
              </a:rPr>
              <a:t> </a:t>
            </a:r>
            <a:br>
              <a:rPr lang="en-US" sz="2800" dirty="0">
                <a:solidFill>
                  <a:srgbClr val="FF0000"/>
                </a:solidFill>
                <a:ea typeface="Tahoma" panose="020B0604030504040204" pitchFamily="34" charset="0"/>
                <a:cs typeface="Tahoma" panose="020B0604030504040204" pitchFamily="34" charset="0"/>
              </a:rPr>
            </a:br>
            <a:endParaRPr lang="en-US" sz="2800" dirty="0">
              <a:solidFill>
                <a:srgbClr val="FF0000"/>
              </a:solidFill>
              <a:ea typeface="Tahoma" panose="020B0604030504040204" pitchFamily="34" charset="0"/>
              <a:cs typeface="Tahoma" panose="020B0604030504040204" pitchFamily="34" charset="0"/>
            </a:endParaRPr>
          </a:p>
          <a:p>
            <a:endParaRPr lang="en-US" sz="2800" dirty="0">
              <a:ea typeface="Tahoma" panose="020B0604030504040204" pitchFamily="34" charset="0"/>
              <a:cs typeface="Tahoma" panose="020B0604030504040204" pitchFamily="34" charset="0"/>
            </a:endParaRPr>
          </a:p>
          <a:p>
            <a:r>
              <a:rPr lang="en-US" sz="2800" dirty="0">
                <a:ea typeface="Tahoma" panose="020B0604030504040204" pitchFamily="34" charset="0"/>
                <a:cs typeface="Tahoma" panose="020B0604030504040204" pitchFamily="34" charset="0"/>
              </a:rPr>
              <a:t>State the Period trend for Anion Size.</a:t>
            </a:r>
            <a:br>
              <a:rPr lang="en-US" sz="2800" dirty="0">
                <a:ea typeface="Tahoma" panose="020B0604030504040204" pitchFamily="34" charset="0"/>
                <a:cs typeface="Tahoma" panose="020B0604030504040204" pitchFamily="34" charset="0"/>
              </a:rPr>
            </a:br>
            <a:r>
              <a:rPr lang="en-US" sz="2800" dirty="0">
                <a:solidFill>
                  <a:srgbClr val="0000FF"/>
                </a:solidFill>
                <a:ea typeface="Tahoma" panose="020B0604030504040204" pitchFamily="34" charset="0"/>
                <a:cs typeface="Tahoma" panose="020B0604030504040204" pitchFamily="34" charset="0"/>
              </a:rPr>
              <a:t>   </a:t>
            </a:r>
            <a:br>
              <a:rPr lang="en-US" sz="2800" dirty="0">
                <a:solidFill>
                  <a:srgbClr val="FF0000"/>
                </a:solidFill>
                <a:ea typeface="Tahoma" panose="020B0604030504040204" pitchFamily="34" charset="0"/>
                <a:cs typeface="Tahoma" panose="020B0604030504040204" pitchFamily="34" charset="0"/>
              </a:rPr>
            </a:br>
            <a:br>
              <a:rPr lang="en-US" sz="2800" dirty="0">
                <a:ea typeface="Tahoma" panose="020B0604030504040204" pitchFamily="34" charset="0"/>
                <a:cs typeface="Tahoma" panose="020B0604030504040204" pitchFamily="34" charset="0"/>
              </a:rPr>
            </a:br>
            <a:endParaRPr lang="en-US" sz="2800" dirty="0">
              <a:ea typeface="Tahoma" panose="020B0604030504040204" pitchFamily="34" charset="0"/>
              <a:cs typeface="Tahoma" panose="020B0604030504040204" pitchFamily="34" charset="0"/>
            </a:endParaRPr>
          </a:p>
          <a:p>
            <a:r>
              <a:rPr lang="en-US" sz="2800" dirty="0">
                <a:ea typeface="Tahoma" panose="020B0604030504040204" pitchFamily="34" charset="0"/>
                <a:cs typeface="Tahoma" panose="020B0604030504040204" pitchFamily="34" charset="0"/>
              </a:rPr>
              <a:t>Why does this happen?</a:t>
            </a:r>
            <a:br>
              <a:rPr lang="en-US" sz="2800" dirty="0">
                <a:ea typeface="Tahoma" panose="020B0604030504040204" pitchFamily="34" charset="0"/>
                <a:cs typeface="Tahoma" panose="020B0604030504040204" pitchFamily="34" charset="0"/>
              </a:rPr>
            </a:br>
            <a:r>
              <a:rPr lang="en-US" sz="2800" dirty="0">
                <a:solidFill>
                  <a:srgbClr val="0000FF"/>
                </a:solidFill>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37560771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96676D-C60C-A852-24D1-C6423ABC4DB8}"/>
              </a:ext>
            </a:extLst>
          </p:cNvPr>
          <p:cNvSpPr txBox="1"/>
          <p:nvPr/>
        </p:nvSpPr>
        <p:spPr>
          <a:xfrm>
            <a:off x="0" y="0"/>
            <a:ext cx="12192000" cy="5693866"/>
          </a:xfrm>
          <a:prstGeom prst="rect">
            <a:avLst/>
          </a:prstGeom>
          <a:noFill/>
        </p:spPr>
        <p:txBody>
          <a:bodyPr wrap="square" rtlCol="0">
            <a:spAutoFit/>
          </a:bodyPr>
          <a:lstStyle/>
          <a:p>
            <a:r>
              <a:rPr lang="en-US" sz="2800" dirty="0">
                <a:ea typeface="Tahoma" panose="020B0604030504040204" pitchFamily="34" charset="0"/>
                <a:cs typeface="Tahoma" panose="020B0604030504040204" pitchFamily="34" charset="0"/>
              </a:rPr>
              <a:t>State the Group Trend for Anion Size.</a:t>
            </a:r>
          </a:p>
          <a:p>
            <a:r>
              <a:rPr lang="en-US" sz="2800" dirty="0">
                <a:solidFill>
                  <a:srgbClr val="FF0000"/>
                </a:solidFill>
                <a:ea typeface="Tahoma" panose="020B0604030504040204" pitchFamily="34" charset="0"/>
                <a:cs typeface="Tahoma" panose="020B0604030504040204" pitchFamily="34" charset="0"/>
              </a:rPr>
              <a:t>The group trend for anion size is increasing.</a:t>
            </a:r>
            <a:br>
              <a:rPr lang="en-US" sz="2800" dirty="0">
                <a:solidFill>
                  <a:srgbClr val="FF0000"/>
                </a:solidFill>
                <a:ea typeface="Tahoma" panose="020B0604030504040204" pitchFamily="34" charset="0"/>
                <a:cs typeface="Tahoma" panose="020B0604030504040204" pitchFamily="34" charset="0"/>
              </a:rPr>
            </a:br>
            <a:endParaRPr lang="en-US" sz="2800" dirty="0">
              <a:solidFill>
                <a:srgbClr val="FF0000"/>
              </a:solidFill>
              <a:ea typeface="Tahoma" panose="020B0604030504040204" pitchFamily="34" charset="0"/>
              <a:cs typeface="Tahoma" panose="020B0604030504040204" pitchFamily="34" charset="0"/>
            </a:endParaRPr>
          </a:p>
          <a:p>
            <a:r>
              <a:rPr lang="en-US" sz="2800" dirty="0">
                <a:ea typeface="Tahoma" panose="020B0604030504040204" pitchFamily="34" charset="0"/>
                <a:cs typeface="Tahoma" panose="020B0604030504040204" pitchFamily="34" charset="0"/>
              </a:rPr>
              <a:t>Why does this happen?</a:t>
            </a:r>
          </a:p>
          <a:p>
            <a:r>
              <a:rPr lang="en-US" sz="2800" dirty="0">
                <a:solidFill>
                  <a:srgbClr val="FF0000"/>
                </a:solidFill>
                <a:ea typeface="Tahoma" panose="020B0604030504040204" pitchFamily="34" charset="0"/>
                <a:cs typeface="Tahoma" panose="020B0604030504040204" pitchFamily="34" charset="0"/>
              </a:rPr>
              <a:t>Going down the group, each atom adds another orbital, making atoms (here anions bigger). </a:t>
            </a:r>
          </a:p>
          <a:p>
            <a:endParaRPr lang="en-US" sz="2800" dirty="0">
              <a:ea typeface="Tahoma" panose="020B0604030504040204" pitchFamily="34" charset="0"/>
              <a:cs typeface="Tahoma" panose="020B0604030504040204" pitchFamily="34" charset="0"/>
            </a:endParaRPr>
          </a:p>
          <a:p>
            <a:r>
              <a:rPr lang="en-US" sz="2800" dirty="0">
                <a:ea typeface="Tahoma" panose="020B0604030504040204" pitchFamily="34" charset="0"/>
                <a:cs typeface="Tahoma" panose="020B0604030504040204" pitchFamily="34" charset="0"/>
              </a:rPr>
              <a:t>State the Period trend for Anion Size.</a:t>
            </a:r>
            <a:br>
              <a:rPr lang="en-US" sz="2800" dirty="0">
                <a:ea typeface="Tahoma" panose="020B0604030504040204" pitchFamily="34" charset="0"/>
                <a:cs typeface="Tahoma" panose="020B0604030504040204" pitchFamily="34" charset="0"/>
              </a:rPr>
            </a:br>
            <a:r>
              <a:rPr lang="en-US" sz="2800" dirty="0">
                <a:solidFill>
                  <a:srgbClr val="0000FF"/>
                </a:solidFill>
                <a:ea typeface="Tahoma" panose="020B0604030504040204" pitchFamily="34" charset="0"/>
                <a:cs typeface="Tahoma" panose="020B0604030504040204" pitchFamily="34" charset="0"/>
              </a:rPr>
              <a:t>   </a:t>
            </a:r>
            <a:br>
              <a:rPr lang="en-US" sz="2800" dirty="0">
                <a:solidFill>
                  <a:srgbClr val="FF0000"/>
                </a:solidFill>
                <a:ea typeface="Tahoma" panose="020B0604030504040204" pitchFamily="34" charset="0"/>
                <a:cs typeface="Tahoma" panose="020B0604030504040204" pitchFamily="34" charset="0"/>
              </a:rPr>
            </a:br>
            <a:br>
              <a:rPr lang="en-US" sz="2800" dirty="0">
                <a:ea typeface="Tahoma" panose="020B0604030504040204" pitchFamily="34" charset="0"/>
                <a:cs typeface="Tahoma" panose="020B0604030504040204" pitchFamily="34" charset="0"/>
              </a:rPr>
            </a:br>
            <a:endParaRPr lang="en-US" sz="2800" dirty="0">
              <a:ea typeface="Tahoma" panose="020B0604030504040204" pitchFamily="34" charset="0"/>
              <a:cs typeface="Tahoma" panose="020B0604030504040204" pitchFamily="34" charset="0"/>
            </a:endParaRPr>
          </a:p>
          <a:p>
            <a:r>
              <a:rPr lang="en-US" sz="2800" dirty="0">
                <a:ea typeface="Tahoma" panose="020B0604030504040204" pitchFamily="34" charset="0"/>
                <a:cs typeface="Tahoma" panose="020B0604030504040204" pitchFamily="34" charset="0"/>
              </a:rPr>
              <a:t>Why does this happen?</a:t>
            </a:r>
            <a:br>
              <a:rPr lang="en-US" sz="2800" dirty="0">
                <a:ea typeface="Tahoma" panose="020B0604030504040204" pitchFamily="34" charset="0"/>
                <a:cs typeface="Tahoma" panose="020B0604030504040204" pitchFamily="34" charset="0"/>
              </a:rPr>
            </a:br>
            <a:r>
              <a:rPr lang="en-US" sz="2800" dirty="0">
                <a:solidFill>
                  <a:srgbClr val="0000FF"/>
                </a:solidFill>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9633093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96676D-C60C-A852-24D1-C6423ABC4DB8}"/>
              </a:ext>
            </a:extLst>
          </p:cNvPr>
          <p:cNvSpPr txBox="1"/>
          <p:nvPr/>
        </p:nvSpPr>
        <p:spPr>
          <a:xfrm>
            <a:off x="0" y="0"/>
            <a:ext cx="12192000" cy="6555641"/>
          </a:xfrm>
          <a:prstGeom prst="rect">
            <a:avLst/>
          </a:prstGeom>
          <a:noFill/>
        </p:spPr>
        <p:txBody>
          <a:bodyPr wrap="square" rtlCol="0">
            <a:spAutoFit/>
          </a:bodyPr>
          <a:lstStyle/>
          <a:p>
            <a:r>
              <a:rPr lang="en-US" sz="2800" dirty="0">
                <a:ea typeface="Tahoma" panose="020B0604030504040204" pitchFamily="34" charset="0"/>
                <a:cs typeface="Tahoma" panose="020B0604030504040204" pitchFamily="34" charset="0"/>
              </a:rPr>
              <a:t>State the Group Trend for Anion Size.</a:t>
            </a:r>
          </a:p>
          <a:p>
            <a:r>
              <a:rPr lang="en-US" sz="2800" dirty="0">
                <a:solidFill>
                  <a:srgbClr val="FF0000"/>
                </a:solidFill>
                <a:ea typeface="Tahoma" panose="020B0604030504040204" pitchFamily="34" charset="0"/>
                <a:cs typeface="Tahoma" panose="020B0604030504040204" pitchFamily="34" charset="0"/>
              </a:rPr>
              <a:t>The group trend for anion size is increasing.</a:t>
            </a:r>
            <a:br>
              <a:rPr lang="en-US" sz="2800" dirty="0">
                <a:solidFill>
                  <a:srgbClr val="FF0000"/>
                </a:solidFill>
                <a:ea typeface="Tahoma" panose="020B0604030504040204" pitchFamily="34" charset="0"/>
                <a:cs typeface="Tahoma" panose="020B0604030504040204" pitchFamily="34" charset="0"/>
              </a:rPr>
            </a:br>
            <a:endParaRPr lang="en-US" sz="2800" dirty="0">
              <a:solidFill>
                <a:srgbClr val="FF0000"/>
              </a:solidFill>
              <a:ea typeface="Tahoma" panose="020B0604030504040204" pitchFamily="34" charset="0"/>
              <a:cs typeface="Tahoma" panose="020B0604030504040204" pitchFamily="34" charset="0"/>
            </a:endParaRPr>
          </a:p>
          <a:p>
            <a:r>
              <a:rPr lang="en-US" sz="2800" dirty="0">
                <a:ea typeface="Tahoma" panose="020B0604030504040204" pitchFamily="34" charset="0"/>
                <a:cs typeface="Tahoma" panose="020B0604030504040204" pitchFamily="34" charset="0"/>
              </a:rPr>
              <a:t>Why does this happen?</a:t>
            </a:r>
          </a:p>
          <a:p>
            <a:r>
              <a:rPr lang="en-US" sz="2800" dirty="0">
                <a:solidFill>
                  <a:srgbClr val="FF0000"/>
                </a:solidFill>
                <a:ea typeface="Tahoma" panose="020B0604030504040204" pitchFamily="34" charset="0"/>
                <a:cs typeface="Tahoma" panose="020B0604030504040204" pitchFamily="34" charset="0"/>
              </a:rPr>
              <a:t>Going down the group, each atom adds another orbital, making atoms (here anions bigger). </a:t>
            </a:r>
          </a:p>
          <a:p>
            <a:endParaRPr lang="en-US" sz="2800" dirty="0">
              <a:ea typeface="Tahoma" panose="020B0604030504040204" pitchFamily="34" charset="0"/>
              <a:cs typeface="Tahoma" panose="020B0604030504040204" pitchFamily="34" charset="0"/>
            </a:endParaRPr>
          </a:p>
          <a:p>
            <a:r>
              <a:rPr lang="en-US" sz="2800" dirty="0">
                <a:ea typeface="Tahoma" panose="020B0604030504040204" pitchFamily="34" charset="0"/>
                <a:cs typeface="Tahoma" panose="020B0604030504040204" pitchFamily="34" charset="0"/>
              </a:rPr>
              <a:t>State the Period trend for Anion Size.</a:t>
            </a:r>
            <a:br>
              <a:rPr lang="en-US" sz="2800" dirty="0">
                <a:ea typeface="Tahoma" panose="020B0604030504040204" pitchFamily="34" charset="0"/>
                <a:cs typeface="Tahoma" panose="020B0604030504040204" pitchFamily="34" charset="0"/>
              </a:rPr>
            </a:br>
            <a:r>
              <a:rPr lang="en-US" sz="2800" dirty="0">
                <a:solidFill>
                  <a:srgbClr val="0000FF"/>
                </a:solidFill>
                <a:ea typeface="Tahoma" panose="020B0604030504040204" pitchFamily="34" charset="0"/>
                <a:cs typeface="Tahoma" panose="020B0604030504040204" pitchFamily="34" charset="0"/>
              </a:rPr>
              <a:t>The period trend for anion size is decreasing.  </a:t>
            </a:r>
            <a:br>
              <a:rPr lang="en-US" sz="2800" dirty="0">
                <a:solidFill>
                  <a:srgbClr val="FF0000"/>
                </a:solidFill>
                <a:ea typeface="Tahoma" panose="020B0604030504040204" pitchFamily="34" charset="0"/>
                <a:cs typeface="Tahoma" panose="020B0604030504040204" pitchFamily="34" charset="0"/>
              </a:rPr>
            </a:br>
            <a:br>
              <a:rPr lang="en-US" sz="2800" dirty="0">
                <a:ea typeface="Tahoma" panose="020B0604030504040204" pitchFamily="34" charset="0"/>
                <a:cs typeface="Tahoma" panose="020B0604030504040204" pitchFamily="34" charset="0"/>
              </a:rPr>
            </a:br>
            <a:endParaRPr lang="en-US" sz="2800" dirty="0">
              <a:ea typeface="Tahoma" panose="020B0604030504040204" pitchFamily="34" charset="0"/>
              <a:cs typeface="Tahoma" panose="020B0604030504040204" pitchFamily="34" charset="0"/>
            </a:endParaRPr>
          </a:p>
          <a:p>
            <a:r>
              <a:rPr lang="en-US" sz="2800" dirty="0">
                <a:ea typeface="Tahoma" panose="020B0604030504040204" pitchFamily="34" charset="0"/>
                <a:cs typeface="Tahoma" panose="020B0604030504040204" pitchFamily="34" charset="0"/>
              </a:rPr>
              <a:t>Why does this happen?</a:t>
            </a:r>
            <a:br>
              <a:rPr lang="en-US" sz="2800" dirty="0">
                <a:ea typeface="Tahoma" panose="020B0604030504040204" pitchFamily="34" charset="0"/>
                <a:cs typeface="Tahoma" panose="020B0604030504040204" pitchFamily="34" charset="0"/>
              </a:rPr>
            </a:br>
            <a:r>
              <a:rPr lang="en-US" sz="2800" dirty="0">
                <a:solidFill>
                  <a:srgbClr val="0000FF"/>
                </a:solidFill>
                <a:ea typeface="Tahoma" panose="020B0604030504040204" pitchFamily="34" charset="0"/>
                <a:cs typeface="Tahoma" panose="020B0604030504040204" pitchFamily="34" charset="0"/>
              </a:rPr>
              <a:t>Same as with cations, more and more protons added, pulling on the same number of orbitals (here the exact same electron configurations.  All anions in one period have the same isoelectric ionic configuration).  </a:t>
            </a:r>
          </a:p>
        </p:txBody>
      </p:sp>
    </p:spTree>
    <p:extLst>
      <p:ext uri="{BB962C8B-B14F-4D97-AF65-F5344CB8AC3E}">
        <p14:creationId xmlns:p14="http://schemas.microsoft.com/office/powerpoint/2010/main" val="9941607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96676D-C60C-A852-24D1-C6423ABC4DB8}"/>
              </a:ext>
            </a:extLst>
          </p:cNvPr>
          <p:cNvSpPr txBox="1"/>
          <p:nvPr/>
        </p:nvSpPr>
        <p:spPr>
          <a:xfrm>
            <a:off x="0" y="0"/>
            <a:ext cx="12192000" cy="6555641"/>
          </a:xfrm>
          <a:prstGeom prst="rect">
            <a:avLst/>
          </a:prstGeom>
          <a:noFill/>
        </p:spPr>
        <p:txBody>
          <a:bodyPr wrap="square" rtlCol="0">
            <a:spAutoFit/>
          </a:bodyPr>
          <a:lstStyle/>
          <a:p>
            <a:r>
              <a:rPr lang="en-US" sz="2800" dirty="0">
                <a:latin typeface="Tahoma" panose="020B0604030504040204" pitchFamily="34" charset="0"/>
                <a:ea typeface="Tahoma" panose="020B0604030504040204" pitchFamily="34" charset="0"/>
                <a:cs typeface="Tahoma" panose="020B0604030504040204" pitchFamily="34" charset="0"/>
              </a:rPr>
              <a:t>State the Group Trend for Anion Size.</a:t>
            </a:r>
          </a:p>
          <a:p>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The group trend for </a:t>
            </a:r>
            <a:r>
              <a:rPr lang="en-US" sz="2800" dirty="0">
                <a:latin typeface="Tahoma" panose="020B0604030504040204" pitchFamily="34" charset="0"/>
                <a:ea typeface="Tahoma" panose="020B0604030504040204" pitchFamily="34" charset="0"/>
                <a:cs typeface="Tahoma" panose="020B0604030504040204" pitchFamily="34" charset="0"/>
              </a:rPr>
              <a:t>Anion</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Size is increasing.  </a:t>
            </a:r>
            <a:b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Why does this happen?</a:t>
            </a:r>
          </a:p>
          <a:p>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Cations are smaller than their atoms, but going down a group you still are adding orbitals.  Li</a:t>
            </a:r>
            <a:r>
              <a:rPr lang="en-US" sz="2800" baseline="30000" dirty="0">
                <a:solidFill>
                  <a:srgbClr val="FF0000"/>
                </a:solidFill>
                <a:latin typeface="Tahoma" panose="020B0604030504040204" pitchFamily="34" charset="0"/>
                <a:ea typeface="Tahoma" panose="020B0604030504040204" pitchFamily="34" charset="0"/>
                <a:cs typeface="Tahoma" panose="020B0604030504040204" pitchFamily="34" charset="0"/>
              </a:rPr>
              <a:t>+1  </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has one orbital, Na</a:t>
            </a:r>
            <a:r>
              <a:rPr lang="en-US" sz="2800" baseline="30000" dirty="0">
                <a:solidFill>
                  <a:srgbClr val="FF0000"/>
                </a:solidFill>
                <a:latin typeface="Tahoma" panose="020B0604030504040204" pitchFamily="34" charset="0"/>
                <a:ea typeface="Tahoma" panose="020B0604030504040204" pitchFamily="34" charset="0"/>
                <a:cs typeface="Tahoma" panose="020B0604030504040204" pitchFamily="34" charset="0"/>
              </a:rPr>
              <a:t> +1</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has two, K</a:t>
            </a:r>
            <a:r>
              <a:rPr lang="en-US" sz="2800" baseline="30000" dirty="0">
                <a:solidFill>
                  <a:srgbClr val="FF0000"/>
                </a:solidFill>
                <a:latin typeface="Tahoma" panose="020B0604030504040204" pitchFamily="34" charset="0"/>
                <a:ea typeface="Tahoma" panose="020B0604030504040204" pitchFamily="34" charset="0"/>
                <a:cs typeface="Tahoma" panose="020B0604030504040204" pitchFamily="34" charset="0"/>
              </a:rPr>
              <a:t> +1</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three, etc.  </a:t>
            </a:r>
          </a:p>
          <a:p>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State the Period trend </a:t>
            </a:r>
            <a:r>
              <a:rPr lang="en-US" sz="2800">
                <a:latin typeface="Tahoma" panose="020B0604030504040204" pitchFamily="34" charset="0"/>
                <a:ea typeface="Tahoma" panose="020B0604030504040204" pitchFamily="34" charset="0"/>
                <a:cs typeface="Tahoma" panose="020B0604030504040204" pitchFamily="34" charset="0"/>
              </a:rPr>
              <a:t>for Anion </a:t>
            </a:r>
            <a:r>
              <a:rPr lang="en-US" sz="2800" dirty="0">
                <a:latin typeface="Tahoma" panose="020B0604030504040204" pitchFamily="34" charset="0"/>
                <a:ea typeface="Tahoma" panose="020B0604030504040204" pitchFamily="34" charset="0"/>
                <a:cs typeface="Tahoma" panose="020B0604030504040204" pitchFamily="34" charset="0"/>
              </a:rPr>
              <a:t>Size.</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The period trend for Cation Size is decreasing.  </a:t>
            </a:r>
            <a:b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b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dirty="0">
                <a:latin typeface="Tahoma" panose="020B0604030504040204" pitchFamily="34" charset="0"/>
                <a:ea typeface="Tahoma" panose="020B0604030504040204" pitchFamily="34" charset="0"/>
                <a:cs typeface="Tahoma" panose="020B0604030504040204" pitchFamily="34" charset="0"/>
              </a:rPr>
              <a:t>Why does this happen?</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solidFill>
                  <a:srgbClr val="0000FF"/>
                </a:solidFill>
                <a:latin typeface="Tahoma" panose="020B0604030504040204" pitchFamily="34" charset="0"/>
                <a:ea typeface="Tahoma" panose="020B0604030504040204" pitchFamily="34" charset="0"/>
                <a:cs typeface="Tahoma" panose="020B0604030504040204" pitchFamily="34" charset="0"/>
              </a:rPr>
              <a:t>Each successive atom in the period has one more proton.  They now pull on the same exact orbitals, with a greater and greater inward pull.  More protons per same number of orbitals (here same exact configurations) </a:t>
            </a:r>
          </a:p>
        </p:txBody>
      </p:sp>
    </p:spTree>
    <p:extLst>
      <p:ext uri="{BB962C8B-B14F-4D97-AF65-F5344CB8AC3E}">
        <p14:creationId xmlns:p14="http://schemas.microsoft.com/office/powerpoint/2010/main" val="504744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F11C5D-8292-C2D0-14C4-AC732FCE2FC9}"/>
              </a:ext>
            </a:extLst>
          </p:cNvPr>
          <p:cNvSpPr txBox="1"/>
          <p:nvPr/>
        </p:nvSpPr>
        <p:spPr>
          <a:xfrm>
            <a:off x="0" y="0"/>
            <a:ext cx="12192000" cy="6771084"/>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Can you define</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Periodic?  </a:t>
            </a:r>
            <a:r>
              <a:rPr lang="en-US" sz="3200" dirty="0">
                <a:solidFill>
                  <a:srgbClr val="0000FF"/>
                </a:solidFill>
                <a:latin typeface="Times New Roman" panose="02020603050405020304" pitchFamily="18" charset="0"/>
                <a:cs typeface="Times New Roman" panose="02020603050405020304" pitchFamily="18" charset="0"/>
              </a:rPr>
              <a:t>Happens at a regular interval.  </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Trend?  </a:t>
            </a:r>
            <a:r>
              <a:rPr lang="en-US" sz="3200" dirty="0">
                <a:solidFill>
                  <a:srgbClr val="FF0000"/>
                </a:solidFill>
                <a:latin typeface="Times New Roman" panose="02020603050405020304" pitchFamily="18" charset="0"/>
                <a:cs typeface="Times New Roman" panose="02020603050405020304" pitchFamily="18" charset="0"/>
              </a:rPr>
              <a:t>Pattern, a repeating system that is predictable. </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Electronegativity?  </a:t>
            </a:r>
            <a:r>
              <a:rPr lang="en-US" sz="3200" dirty="0">
                <a:solidFill>
                  <a:srgbClr val="0000FF"/>
                </a:solidFill>
                <a:latin typeface="Times New Roman" panose="02020603050405020304" pitchFamily="18" charset="0"/>
                <a:cs typeface="Times New Roman" panose="02020603050405020304" pitchFamily="18" charset="0"/>
              </a:rPr>
              <a:t>Tendency to gain electrons in a bond. </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1</a:t>
            </a:r>
            <a:r>
              <a:rPr lang="en-US" sz="3200" baseline="30000" dirty="0">
                <a:latin typeface="Times New Roman" panose="02020603050405020304" pitchFamily="18" charset="0"/>
                <a:cs typeface="Times New Roman" panose="02020603050405020304" pitchFamily="18" charset="0"/>
              </a:rPr>
              <a:t>st</a:t>
            </a:r>
            <a:r>
              <a:rPr lang="en-US" sz="3200" dirty="0">
                <a:latin typeface="Times New Roman" panose="02020603050405020304" pitchFamily="18" charset="0"/>
                <a:cs typeface="Times New Roman" panose="02020603050405020304" pitchFamily="18" charset="0"/>
              </a:rPr>
              <a:t> Ionization Energy?  </a:t>
            </a:r>
            <a:r>
              <a:rPr lang="en-US" sz="2800" dirty="0">
                <a:solidFill>
                  <a:srgbClr val="FF0000"/>
                </a:solidFill>
                <a:latin typeface="Times New Roman" panose="02020603050405020304" pitchFamily="18" charset="0"/>
                <a:cs typeface="Times New Roman" panose="02020603050405020304" pitchFamily="18" charset="0"/>
              </a:rPr>
              <a:t>Energy needed to create a mole of +1 cations from atoms</a:t>
            </a:r>
            <a:endParaRPr lang="en-US" sz="3200" dirty="0">
              <a:solidFill>
                <a:srgbClr val="FF0000"/>
              </a:solidFill>
              <a:latin typeface="Times New Roman" panose="02020603050405020304" pitchFamily="18" charset="0"/>
              <a:cs typeface="Times New Roman" panose="02020603050405020304" pitchFamily="18" charset="0"/>
            </a:endParaRPr>
          </a:p>
          <a:p>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Atomic Radius?  </a:t>
            </a:r>
            <a:r>
              <a:rPr lang="en-US" sz="3200" dirty="0">
                <a:solidFill>
                  <a:srgbClr val="0000FF"/>
                </a:solidFill>
                <a:latin typeface="Times New Roman" panose="02020603050405020304" pitchFamily="18" charset="0"/>
                <a:cs typeface="Times New Roman" panose="02020603050405020304" pitchFamily="18" charset="0"/>
              </a:rPr>
              <a:t>Distance from center of nucleus to valence orbital edge</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Picometer?  </a:t>
            </a:r>
            <a:r>
              <a:rPr lang="en-US" sz="3200" dirty="0">
                <a:solidFill>
                  <a:srgbClr val="FF0000"/>
                </a:solidFill>
                <a:latin typeface="Times New Roman" panose="02020603050405020304" pitchFamily="18" charset="0"/>
                <a:cs typeface="Times New Roman" panose="02020603050405020304" pitchFamily="18" charset="0"/>
              </a:rPr>
              <a:t>One trillionth of a meter (super duper tiny)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298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10131E-BC4C-5172-1385-22628FA2E117}"/>
              </a:ext>
            </a:extLst>
          </p:cNvPr>
          <p:cNvSpPr txBox="1"/>
          <p:nvPr/>
        </p:nvSpPr>
        <p:spPr>
          <a:xfrm>
            <a:off x="0" y="0"/>
            <a:ext cx="6749667" cy="649408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Can you define</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Atomic Mass?</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Group?</a:t>
            </a:r>
          </a:p>
          <a:p>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Period?</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Net Nuclear Charge?</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Allotrope?</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Metallic vs. Nonmetallic Properties?</a:t>
            </a:r>
            <a:endParaRPr lang="en-US" sz="3200" dirty="0"/>
          </a:p>
        </p:txBody>
      </p:sp>
    </p:spTree>
    <p:extLst>
      <p:ext uri="{BB962C8B-B14F-4D97-AF65-F5344CB8AC3E}">
        <p14:creationId xmlns:p14="http://schemas.microsoft.com/office/powerpoint/2010/main" val="1725008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10131E-BC4C-5172-1385-22628FA2E117}"/>
              </a:ext>
            </a:extLst>
          </p:cNvPr>
          <p:cNvSpPr txBox="1"/>
          <p:nvPr/>
        </p:nvSpPr>
        <p:spPr>
          <a:xfrm>
            <a:off x="0" y="0"/>
            <a:ext cx="12192000" cy="649408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Can you define</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Atomic Mass?  </a:t>
            </a:r>
            <a:r>
              <a:rPr lang="en-US" sz="3200" dirty="0">
                <a:solidFill>
                  <a:srgbClr val="0000FF"/>
                </a:solidFill>
                <a:latin typeface="Times New Roman" panose="02020603050405020304" pitchFamily="18" charset="0"/>
                <a:cs typeface="Times New Roman" panose="02020603050405020304" pitchFamily="18" charset="0"/>
              </a:rPr>
              <a:t>Sum of AMU of protons + neutrons in a nucleus.  </a:t>
            </a:r>
          </a:p>
          <a:p>
            <a:endParaRPr lang="en-US" sz="3200" dirty="0">
              <a:solidFill>
                <a:srgbClr val="0000FF"/>
              </a:solidFill>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Group?  </a:t>
            </a:r>
            <a:r>
              <a:rPr lang="en-US" sz="3200" dirty="0">
                <a:solidFill>
                  <a:srgbClr val="FF0000"/>
                </a:solidFill>
                <a:latin typeface="Times New Roman" panose="02020603050405020304" pitchFamily="18" charset="0"/>
                <a:cs typeface="Times New Roman" panose="02020603050405020304" pitchFamily="18" charset="0"/>
              </a:rPr>
              <a:t>Column on the periodic table (up and down)  </a:t>
            </a:r>
          </a:p>
          <a:p>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Period?  </a:t>
            </a:r>
            <a:r>
              <a:rPr lang="en-US" sz="3200" dirty="0">
                <a:solidFill>
                  <a:srgbClr val="0000FF"/>
                </a:solidFill>
                <a:latin typeface="Times New Roman" panose="02020603050405020304" pitchFamily="18" charset="0"/>
                <a:cs typeface="Times New Roman" panose="02020603050405020304" pitchFamily="18" charset="0"/>
              </a:rPr>
              <a:t>Row on the periodic table (left and right) </a:t>
            </a:r>
            <a:br>
              <a:rPr lang="en-US" sz="3200" dirty="0">
                <a:solidFill>
                  <a:srgbClr val="0000FF"/>
                </a:solidFill>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Net Nuclear Charge?  </a:t>
            </a:r>
            <a:r>
              <a:rPr lang="en-US" sz="3200" dirty="0">
                <a:solidFill>
                  <a:srgbClr val="FF0000"/>
                </a:solidFill>
                <a:latin typeface="Times New Roman" panose="02020603050405020304" pitchFamily="18" charset="0"/>
                <a:cs typeface="Times New Roman" panose="02020603050405020304" pitchFamily="18" charset="0"/>
              </a:rPr>
              <a:t>Sum of charges in nucleus (+ and neutral = +)</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Allotrope?  </a:t>
            </a:r>
            <a:r>
              <a:rPr lang="en-US" sz="3200" dirty="0">
                <a:solidFill>
                  <a:srgbClr val="0000FF"/>
                </a:solidFill>
                <a:latin typeface="Times New Roman" panose="02020603050405020304" pitchFamily="18" charset="0"/>
                <a:cs typeface="Times New Roman" panose="02020603050405020304" pitchFamily="18" charset="0"/>
              </a:rPr>
              <a:t>Pure element bonded different with different properties</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Metallic vs. Nonmetallic Properties?  </a:t>
            </a:r>
            <a:r>
              <a:rPr lang="en-US" sz="3200" dirty="0">
                <a:solidFill>
                  <a:srgbClr val="FF0000"/>
                </a:solidFill>
                <a:latin typeface="Times New Roman" panose="02020603050405020304" pitchFamily="18" charset="0"/>
                <a:cs typeface="Times New Roman" panose="02020603050405020304" pitchFamily="18" charset="0"/>
              </a:rPr>
              <a:t>Too many to list here.  </a:t>
            </a:r>
            <a:endParaRPr lang="en-US" sz="3200" dirty="0">
              <a:solidFill>
                <a:srgbClr val="FF0000"/>
              </a:solidFill>
            </a:endParaRPr>
          </a:p>
        </p:txBody>
      </p:sp>
    </p:spTree>
    <p:extLst>
      <p:ext uri="{BB962C8B-B14F-4D97-AF65-F5344CB8AC3E}">
        <p14:creationId xmlns:p14="http://schemas.microsoft.com/office/powerpoint/2010/main" val="3293091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10131E-BC4C-5172-1385-22628FA2E117}"/>
              </a:ext>
            </a:extLst>
          </p:cNvPr>
          <p:cNvSpPr txBox="1"/>
          <p:nvPr/>
        </p:nvSpPr>
        <p:spPr>
          <a:xfrm>
            <a:off x="0" y="0"/>
            <a:ext cx="12192000" cy="5509200"/>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Metallic vs. Nonmetallic Properties?  </a:t>
            </a:r>
            <a:r>
              <a:rPr lang="en-US" sz="3200" dirty="0">
                <a:solidFill>
                  <a:srgbClr val="FF0000"/>
                </a:solidFill>
                <a:latin typeface="Times New Roman" panose="02020603050405020304" pitchFamily="18" charset="0"/>
                <a:cs typeface="Times New Roman" panose="02020603050405020304" pitchFamily="18" charset="0"/>
              </a:rPr>
              <a:t>Plenty of room here!</a:t>
            </a:r>
          </a:p>
          <a:p>
            <a:endParaRPr lang="en-US" sz="3200" dirty="0">
              <a:solidFill>
                <a:srgbClr val="FF0000"/>
              </a:solidFill>
              <a:latin typeface="Times New Roman" panose="02020603050405020304" pitchFamily="18" charset="0"/>
              <a:cs typeface="Times New Roman" panose="02020603050405020304" pitchFamily="18" charset="0"/>
            </a:endParaRPr>
          </a:p>
          <a:p>
            <a:r>
              <a:rPr lang="en-US" sz="3200" dirty="0">
                <a:solidFill>
                  <a:srgbClr val="FF0000"/>
                </a:solidFill>
                <a:latin typeface="Times New Roman" panose="02020603050405020304" pitchFamily="18" charset="0"/>
                <a:cs typeface="Times New Roman" panose="02020603050405020304" pitchFamily="18" charset="0"/>
              </a:rPr>
              <a:t>Metallic:  luster, malleable, ductile, conducts electricity well, conducts heat well, relatively high density, relatively low specific heat capacity constant, forms only into cations when bonding, etc.  </a:t>
            </a:r>
          </a:p>
          <a:p>
            <a:endParaRPr lang="en-US" sz="3200" dirty="0">
              <a:solidFill>
                <a:srgbClr val="FF0000"/>
              </a:solidFill>
              <a:latin typeface="Times New Roman" panose="02020603050405020304" pitchFamily="18" charset="0"/>
              <a:cs typeface="Times New Roman" panose="02020603050405020304" pitchFamily="18" charset="0"/>
            </a:endParaRPr>
          </a:p>
          <a:p>
            <a:endParaRPr lang="en-US" sz="3200" dirty="0">
              <a:solidFill>
                <a:srgbClr val="FF0000"/>
              </a:solidFill>
              <a:latin typeface="Times New Roman" panose="02020603050405020304" pitchFamily="18" charset="0"/>
              <a:cs typeface="Times New Roman" panose="02020603050405020304" pitchFamily="18" charset="0"/>
            </a:endParaRPr>
          </a:p>
          <a:p>
            <a:r>
              <a:rPr lang="en-US" sz="3200" dirty="0">
                <a:solidFill>
                  <a:srgbClr val="0000FF"/>
                </a:solidFill>
                <a:latin typeface="Times New Roman" panose="02020603050405020304" pitchFamily="18" charset="0"/>
                <a:cs typeface="Times New Roman" panose="02020603050405020304" pitchFamily="18" charset="0"/>
              </a:rPr>
              <a:t>Nonmetallic:  dull, brittle, not ductile, does not conduct electricity or heat very well, relatively low density, relatively higher specific heat capacity constant, forms only into anions when bonding with metals, can bond without forming ions with other nonmetals (covalent bonds), etc.  </a:t>
            </a:r>
            <a:endParaRPr lang="en-US" sz="3200" dirty="0">
              <a:solidFill>
                <a:srgbClr val="0000FF"/>
              </a:solidFill>
            </a:endParaRPr>
          </a:p>
        </p:txBody>
      </p:sp>
    </p:spTree>
    <p:extLst>
      <p:ext uri="{BB962C8B-B14F-4D97-AF65-F5344CB8AC3E}">
        <p14:creationId xmlns:p14="http://schemas.microsoft.com/office/powerpoint/2010/main" val="2500327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96676D-C60C-A852-24D1-C6423ABC4DB8}"/>
              </a:ext>
            </a:extLst>
          </p:cNvPr>
          <p:cNvSpPr txBox="1"/>
          <p:nvPr/>
        </p:nvSpPr>
        <p:spPr>
          <a:xfrm>
            <a:off x="0" y="0"/>
            <a:ext cx="12192000" cy="5262979"/>
          </a:xfrm>
          <a:prstGeom prst="rect">
            <a:avLst/>
          </a:prstGeom>
          <a:noFill/>
        </p:spPr>
        <p:txBody>
          <a:bodyPr wrap="square" rtlCol="0">
            <a:spAutoFit/>
          </a:bodyPr>
          <a:lstStyle/>
          <a:p>
            <a:r>
              <a:rPr lang="en-US" sz="2800" dirty="0">
                <a:latin typeface="Comic Sans MS" panose="030F0702030302020204" pitchFamily="66" charset="0"/>
              </a:rPr>
              <a:t>State the Group Trend for atomic mass.</a:t>
            </a:r>
          </a:p>
          <a:p>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Why does this happen?</a:t>
            </a:r>
          </a:p>
          <a:p>
            <a:endParaRPr lang="en-US" sz="2800" dirty="0">
              <a:latin typeface="Comic Sans MS" panose="030F0702030302020204" pitchFamily="66" charset="0"/>
            </a:endParaRPr>
          </a:p>
          <a:p>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State the Period trend for atomic mass.</a:t>
            </a:r>
          </a:p>
          <a:p>
            <a:br>
              <a:rPr lang="en-US" sz="2800" dirty="0">
                <a:latin typeface="Comic Sans MS" panose="030F0702030302020204" pitchFamily="66" charset="0"/>
              </a:rPr>
            </a:b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Why does this happen?</a:t>
            </a:r>
            <a:endParaRPr lang="en-US" sz="3200" dirty="0">
              <a:latin typeface="Comic Sans MS" panose="030F0702030302020204" pitchFamily="66" charset="0"/>
            </a:endParaRPr>
          </a:p>
        </p:txBody>
      </p:sp>
    </p:spTree>
    <p:extLst>
      <p:ext uri="{BB962C8B-B14F-4D97-AF65-F5344CB8AC3E}">
        <p14:creationId xmlns:p14="http://schemas.microsoft.com/office/powerpoint/2010/main" val="681846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96676D-C60C-A852-24D1-C6423ABC4DB8}"/>
              </a:ext>
            </a:extLst>
          </p:cNvPr>
          <p:cNvSpPr txBox="1"/>
          <p:nvPr/>
        </p:nvSpPr>
        <p:spPr>
          <a:xfrm>
            <a:off x="0" y="0"/>
            <a:ext cx="12192000" cy="5262979"/>
          </a:xfrm>
          <a:prstGeom prst="rect">
            <a:avLst/>
          </a:prstGeom>
          <a:noFill/>
        </p:spPr>
        <p:txBody>
          <a:bodyPr wrap="square" rtlCol="0">
            <a:spAutoFit/>
          </a:bodyPr>
          <a:lstStyle/>
          <a:p>
            <a:r>
              <a:rPr lang="en-US" sz="2800" dirty="0">
                <a:latin typeface="Comic Sans MS" panose="030F0702030302020204" pitchFamily="66" charset="0"/>
              </a:rPr>
              <a:t>State the Group Trend for atomic mass.</a:t>
            </a:r>
          </a:p>
          <a:p>
            <a:r>
              <a:rPr lang="en-US" sz="2800" dirty="0">
                <a:solidFill>
                  <a:srgbClr val="FF0000"/>
                </a:solidFill>
                <a:latin typeface="Comic Sans MS" panose="030F0702030302020204" pitchFamily="66" charset="0"/>
              </a:rPr>
              <a:t>The group trend for atomic mass is increasing.  </a:t>
            </a:r>
            <a:br>
              <a:rPr lang="en-US" sz="2800" dirty="0">
                <a:solidFill>
                  <a:srgbClr val="FF0000"/>
                </a:solidFill>
                <a:latin typeface="Comic Sans MS" panose="030F0702030302020204" pitchFamily="66" charset="0"/>
              </a:rPr>
            </a:br>
            <a:endParaRPr lang="en-US" sz="2800" dirty="0">
              <a:solidFill>
                <a:srgbClr val="FF0000"/>
              </a:solidFill>
              <a:latin typeface="Comic Sans MS" panose="030F0702030302020204" pitchFamily="66" charset="0"/>
            </a:endParaRPr>
          </a:p>
          <a:p>
            <a:r>
              <a:rPr lang="en-US" sz="2800" dirty="0">
                <a:latin typeface="Comic Sans MS" panose="030F0702030302020204" pitchFamily="66" charset="0"/>
              </a:rPr>
              <a:t>Why does this happen?</a:t>
            </a:r>
          </a:p>
          <a:p>
            <a:r>
              <a:rPr lang="en-US" sz="2800" dirty="0">
                <a:solidFill>
                  <a:srgbClr val="0000FF"/>
                </a:solidFill>
                <a:latin typeface="Comic Sans MS" panose="030F0702030302020204" pitchFamily="66" charset="0"/>
              </a:rPr>
              <a:t>Each successive atom has more protons and more neutrons, they have mass of 1 AMU each. </a:t>
            </a: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State the Period trend for atomic mass.</a:t>
            </a:r>
          </a:p>
          <a:p>
            <a:br>
              <a:rPr lang="en-US" sz="2800" dirty="0">
                <a:latin typeface="Comic Sans MS" panose="030F0702030302020204" pitchFamily="66" charset="0"/>
              </a:rPr>
            </a:b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Why does this happen?</a:t>
            </a:r>
          </a:p>
        </p:txBody>
      </p:sp>
    </p:spTree>
    <p:extLst>
      <p:ext uri="{BB962C8B-B14F-4D97-AF65-F5344CB8AC3E}">
        <p14:creationId xmlns:p14="http://schemas.microsoft.com/office/powerpoint/2010/main" val="2206550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96676D-C60C-A852-24D1-C6423ABC4DB8}"/>
              </a:ext>
            </a:extLst>
          </p:cNvPr>
          <p:cNvSpPr txBox="1"/>
          <p:nvPr/>
        </p:nvSpPr>
        <p:spPr>
          <a:xfrm>
            <a:off x="0" y="0"/>
            <a:ext cx="12192000" cy="6124754"/>
          </a:xfrm>
          <a:prstGeom prst="rect">
            <a:avLst/>
          </a:prstGeom>
          <a:noFill/>
        </p:spPr>
        <p:txBody>
          <a:bodyPr wrap="square" rtlCol="0">
            <a:spAutoFit/>
          </a:bodyPr>
          <a:lstStyle/>
          <a:p>
            <a:r>
              <a:rPr lang="en-US" sz="2800" dirty="0">
                <a:latin typeface="Comic Sans MS" panose="030F0702030302020204" pitchFamily="66" charset="0"/>
              </a:rPr>
              <a:t>State the Group Trend for atomic mass.</a:t>
            </a:r>
          </a:p>
          <a:p>
            <a:r>
              <a:rPr lang="en-US" sz="2800" dirty="0">
                <a:solidFill>
                  <a:srgbClr val="FF0000"/>
                </a:solidFill>
                <a:latin typeface="Comic Sans MS" panose="030F0702030302020204" pitchFamily="66" charset="0"/>
              </a:rPr>
              <a:t>The group trend for atomic mass is increasing.  </a:t>
            </a:r>
            <a:br>
              <a:rPr lang="en-US" sz="2800" dirty="0">
                <a:solidFill>
                  <a:srgbClr val="FF0000"/>
                </a:solidFill>
                <a:latin typeface="Comic Sans MS" panose="030F0702030302020204" pitchFamily="66" charset="0"/>
              </a:rPr>
            </a:br>
            <a:endParaRPr lang="en-US" sz="2800" dirty="0">
              <a:solidFill>
                <a:srgbClr val="FF0000"/>
              </a:solidFill>
              <a:latin typeface="Comic Sans MS" panose="030F0702030302020204" pitchFamily="66" charset="0"/>
            </a:endParaRPr>
          </a:p>
          <a:p>
            <a:r>
              <a:rPr lang="en-US" sz="2800" dirty="0">
                <a:latin typeface="Comic Sans MS" panose="030F0702030302020204" pitchFamily="66" charset="0"/>
              </a:rPr>
              <a:t>Why does this happen?</a:t>
            </a:r>
          </a:p>
          <a:p>
            <a:r>
              <a:rPr lang="en-US" sz="2800" dirty="0">
                <a:solidFill>
                  <a:srgbClr val="0000FF"/>
                </a:solidFill>
                <a:latin typeface="Comic Sans MS" panose="030F0702030302020204" pitchFamily="66" charset="0"/>
              </a:rPr>
              <a:t>Each successive atom has more protons and more neutrons, they have mass of 1 AMU each. </a:t>
            </a: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State the Period trend for atomic mass.</a:t>
            </a:r>
          </a:p>
          <a:p>
            <a:r>
              <a:rPr lang="en-US" sz="2800" dirty="0">
                <a:solidFill>
                  <a:srgbClr val="FF0000"/>
                </a:solidFill>
                <a:latin typeface="Comic Sans MS" panose="030F0702030302020204" pitchFamily="66" charset="0"/>
              </a:rPr>
              <a:t>The period trend for atomic mass is increasing.</a:t>
            </a:r>
            <a:br>
              <a:rPr lang="en-US" sz="2800" dirty="0">
                <a:latin typeface="Comic Sans MS" panose="030F0702030302020204" pitchFamily="66" charset="0"/>
              </a:rPr>
            </a:b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a:latin typeface="Comic Sans MS" panose="030F0702030302020204" pitchFamily="66" charset="0"/>
              </a:rPr>
              <a:t>Why does this happen?</a:t>
            </a:r>
            <a:br>
              <a:rPr lang="en-US" sz="2800" dirty="0">
                <a:latin typeface="Comic Sans MS" panose="030F0702030302020204" pitchFamily="66" charset="0"/>
              </a:rPr>
            </a:br>
            <a:r>
              <a:rPr lang="en-US" sz="2800" dirty="0">
                <a:solidFill>
                  <a:srgbClr val="0000FF"/>
                </a:solidFill>
                <a:latin typeface="Comic Sans MS" panose="030F0702030302020204" pitchFamily="66" charset="0"/>
              </a:rPr>
              <a:t>Each box below the previous has many more protons and neutrons, each has mass of 1 AMU. </a:t>
            </a:r>
            <a:endParaRPr lang="en-US" sz="2800" dirty="0">
              <a:latin typeface="Comic Sans MS" panose="030F0702030302020204" pitchFamily="66" charset="0"/>
            </a:endParaRPr>
          </a:p>
        </p:txBody>
      </p:sp>
    </p:spTree>
    <p:extLst>
      <p:ext uri="{BB962C8B-B14F-4D97-AF65-F5344CB8AC3E}">
        <p14:creationId xmlns:p14="http://schemas.microsoft.com/office/powerpoint/2010/main" val="900707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10128</TotalTime>
  <Words>1901</Words>
  <Application>Microsoft Office PowerPoint</Application>
  <PresentationFormat>Widescreen</PresentationFormat>
  <Paragraphs>208</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Calibri Light</vt:lpstr>
      <vt:lpstr>Comic Sans MS</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SCRIC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ARBUISO, CHARLES B</dc:creator>
  <cp:lastModifiedBy>ARBUISO, CHARLES B</cp:lastModifiedBy>
  <cp:revision>419</cp:revision>
  <dcterms:created xsi:type="dcterms:W3CDTF">2018-12-10T13:09:54Z</dcterms:created>
  <dcterms:modified xsi:type="dcterms:W3CDTF">2023-02-10T03:10:49Z</dcterms:modified>
</cp:coreProperties>
</file>